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  <p:sldMasterId id="2147483664" r:id="rId2"/>
  </p:sldMasterIdLst>
  <p:notesMasterIdLst>
    <p:notesMasterId r:id="rId83"/>
  </p:notesMasterIdLst>
  <p:sldIdLst>
    <p:sldId id="256" r:id="rId3"/>
    <p:sldId id="257" r:id="rId4"/>
    <p:sldId id="258" r:id="rId5"/>
    <p:sldId id="259" r:id="rId6"/>
    <p:sldId id="260" r:id="rId7"/>
    <p:sldId id="345" r:id="rId8"/>
    <p:sldId id="346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4" r:id="rId18"/>
    <p:sldId id="349" r:id="rId19"/>
    <p:sldId id="277" r:id="rId20"/>
    <p:sldId id="280" r:id="rId21"/>
    <p:sldId id="281" r:id="rId22"/>
    <p:sldId id="282" r:id="rId23"/>
    <p:sldId id="283" r:id="rId24"/>
    <p:sldId id="284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347" r:id="rId36"/>
    <p:sldId id="348" r:id="rId37"/>
    <p:sldId id="301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275" r:id="rId65"/>
    <p:sldId id="331" r:id="rId66"/>
    <p:sldId id="332" r:id="rId67"/>
    <p:sldId id="278" r:id="rId68"/>
    <p:sldId id="279" r:id="rId69"/>
    <p:sldId id="333" r:id="rId70"/>
    <p:sldId id="334" r:id="rId71"/>
    <p:sldId id="335" r:id="rId72"/>
    <p:sldId id="336" r:id="rId73"/>
    <p:sldId id="337" r:id="rId74"/>
    <p:sldId id="285" r:id="rId75"/>
    <p:sldId id="338" r:id="rId76"/>
    <p:sldId id="339" r:id="rId77"/>
    <p:sldId id="340" r:id="rId78"/>
    <p:sldId id="341" r:id="rId79"/>
    <p:sldId id="342" r:id="rId80"/>
    <p:sldId id="343" r:id="rId81"/>
    <p:sldId id="344" r:id="rId82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4"/>
    <p:restoredTop sz="94824"/>
  </p:normalViewPr>
  <p:slideViewPr>
    <p:cSldViewPr snapToGrid="0">
      <p:cViewPr varScale="1">
        <p:scale>
          <a:sx n="96" d="100"/>
          <a:sy n="96" d="100"/>
        </p:scale>
        <p:origin x="19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92024" latinLnBrk="0">
      <a:lnSpc>
        <a:spcPct val="117999"/>
      </a:lnSpc>
      <a:defRPr sz="924">
        <a:latin typeface="Helvetica Neue"/>
        <a:ea typeface="Helvetica Neue"/>
        <a:cs typeface="Helvetica Neue"/>
        <a:sym typeface="Helvetica Neue"/>
      </a:defRPr>
    </a:lvl1pPr>
    <a:lvl2pPr indent="96012" defTabSz="192024" latinLnBrk="0">
      <a:lnSpc>
        <a:spcPct val="117999"/>
      </a:lnSpc>
      <a:defRPr sz="924">
        <a:latin typeface="Helvetica Neue"/>
        <a:ea typeface="Helvetica Neue"/>
        <a:cs typeface="Helvetica Neue"/>
        <a:sym typeface="Helvetica Neue"/>
      </a:defRPr>
    </a:lvl2pPr>
    <a:lvl3pPr indent="192024" defTabSz="192024" latinLnBrk="0">
      <a:lnSpc>
        <a:spcPct val="117999"/>
      </a:lnSpc>
      <a:defRPr sz="924">
        <a:latin typeface="Helvetica Neue"/>
        <a:ea typeface="Helvetica Neue"/>
        <a:cs typeface="Helvetica Neue"/>
        <a:sym typeface="Helvetica Neue"/>
      </a:defRPr>
    </a:lvl3pPr>
    <a:lvl4pPr indent="288036" defTabSz="192024" latinLnBrk="0">
      <a:lnSpc>
        <a:spcPct val="117999"/>
      </a:lnSpc>
      <a:defRPr sz="924">
        <a:latin typeface="Helvetica Neue"/>
        <a:ea typeface="Helvetica Neue"/>
        <a:cs typeface="Helvetica Neue"/>
        <a:sym typeface="Helvetica Neue"/>
      </a:defRPr>
    </a:lvl4pPr>
    <a:lvl5pPr indent="384048" defTabSz="192024" latinLnBrk="0">
      <a:lnSpc>
        <a:spcPct val="117999"/>
      </a:lnSpc>
      <a:defRPr sz="924">
        <a:latin typeface="Helvetica Neue"/>
        <a:ea typeface="Helvetica Neue"/>
        <a:cs typeface="Helvetica Neue"/>
        <a:sym typeface="Helvetica Neue"/>
      </a:defRPr>
    </a:lvl5pPr>
    <a:lvl6pPr indent="480060" defTabSz="192024" latinLnBrk="0">
      <a:lnSpc>
        <a:spcPct val="117999"/>
      </a:lnSpc>
      <a:defRPr sz="924">
        <a:latin typeface="Helvetica Neue"/>
        <a:ea typeface="Helvetica Neue"/>
        <a:cs typeface="Helvetica Neue"/>
        <a:sym typeface="Helvetica Neue"/>
      </a:defRPr>
    </a:lvl6pPr>
    <a:lvl7pPr indent="576072" defTabSz="192024" latinLnBrk="0">
      <a:lnSpc>
        <a:spcPct val="117999"/>
      </a:lnSpc>
      <a:defRPr sz="924">
        <a:latin typeface="Helvetica Neue"/>
        <a:ea typeface="Helvetica Neue"/>
        <a:cs typeface="Helvetica Neue"/>
        <a:sym typeface="Helvetica Neue"/>
      </a:defRPr>
    </a:lvl7pPr>
    <a:lvl8pPr indent="672084" defTabSz="192024" latinLnBrk="0">
      <a:lnSpc>
        <a:spcPct val="117999"/>
      </a:lnSpc>
      <a:defRPr sz="924">
        <a:latin typeface="Helvetica Neue"/>
        <a:ea typeface="Helvetica Neue"/>
        <a:cs typeface="Helvetica Neue"/>
        <a:sym typeface="Helvetica Neue"/>
      </a:defRPr>
    </a:lvl8pPr>
    <a:lvl9pPr indent="768096" defTabSz="192024" latinLnBrk="0">
      <a:lnSpc>
        <a:spcPct val="117999"/>
      </a:lnSpc>
      <a:defRPr sz="924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Now consider how we create this layout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style the buttons, using .button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try styling .label</a:t>
            </a:r>
          </a:p>
          <a:p>
            <a:r>
              <a:t>  -&gt; will also style menubar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for labels: add infoLabel class for font-size and padding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for #toolbar padding and spacing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we now build this?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Replace StackPane with FlowPane, TilePane, HBox, VBox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Start with FX-ImageViewer0-1 and develop from there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Topics this lecture:</a:t>
            </a:r>
          </a:p>
          <a:p>
            <a:pPr>
              <a:defRPr sz="1800"/>
            </a:pPr>
            <a:r>
              <a:t>	intro to helper classes</a:t>
            </a:r>
          </a:p>
          <a:p>
            <a:pPr>
              <a:defRPr sz="1800"/>
            </a:pPr>
            <a:r>
              <a:t>	recap menus, loading image</a:t>
            </a:r>
          </a:p>
          <a:p>
            <a:pPr>
              <a:defRPr sz="1800"/>
            </a:pPr>
            <a:r>
              <a:t>	dialogues</a:t>
            </a:r>
          </a:p>
          <a:p>
            <a:pPr>
              <a:defRPr sz="1800"/>
            </a:pPr>
            <a:r>
              <a:t>	image filters</a:t>
            </a:r>
          </a:p>
          <a:p>
            <a:pPr>
              <a:defRPr sz="1800"/>
            </a:pPr>
            <a:r>
              <a:t>	more layout: info labels, BorderPane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	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Also show BlueJ “Quit All?” dialogue:</a:t>
            </a:r>
          </a:p>
          <a:p>
            <a:r>
              <a:t>point out naming of buttons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	setPixel(x, y, getPixel(x, y).darker());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for demo. then use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	FX-ImageViewer1-0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2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for .button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B96DA8DB-698C-E8BB-CD36-B364A96646CF}"/>
              </a:ext>
            </a:extLst>
          </p:cNvPr>
          <p:cNvSpPr/>
          <p:nvPr/>
        </p:nvSpPr>
        <p:spPr>
          <a:xfrm>
            <a:off x="728723" y="877418"/>
            <a:ext cx="10734555" cy="5103164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863600" y="2286000"/>
            <a:ext cx="10464801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16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957115" y="3465604"/>
            <a:ext cx="10134430" cy="84638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2F4468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1544" y="6360984"/>
            <a:ext cx="495649" cy="49244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346726"/>
      </p:ext>
    </p:extLst>
  </p:cSld>
  <p:clrMapOvr>
    <a:masterClrMapping/>
  </p:clrMapOvr>
  <p:transition spd="med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  <a:lvl2pPr>
              <a:defRPr sz="40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17256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339796"/>
      </p:ext>
    </p:extLst>
  </p:cSld>
  <p:clrMapOvr>
    <a:masterClrMapping/>
  </p:clrMapOvr>
  <p:transition spd="med"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736086" y="361950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4" name="Objects First with Java - A Practical Introduction using BlueJ, © David J. Barnes, Michael Kölling"/>
          <p:cNvSpPr txBox="1"/>
          <p:nvPr/>
        </p:nvSpPr>
        <p:spPr>
          <a:xfrm>
            <a:off x="2077269" y="6495551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4115665391"/>
      </p:ext>
    </p:extLst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"/>
          <p:cNvSpPr/>
          <p:nvPr/>
        </p:nvSpPr>
        <p:spPr>
          <a:xfrm>
            <a:off x="736086" y="2635906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729736" y="2669512"/>
            <a:ext cx="10747254" cy="1143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4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403965984"/>
      </p:ext>
    </p:extLst>
  </p:cSld>
  <p:clrMapOvr>
    <a:masterClrMapping/>
  </p:clrMapOvr>
  <p:transition spd="med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4400" y="6450914"/>
            <a:ext cx="543739" cy="55399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43819"/>
      </p:ext>
    </p:extLst>
  </p:cSld>
  <p:clrMapOvr>
    <a:masterClrMapping/>
  </p:clrMapOvr>
  <p:transition spd="med"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057400"/>
            <a:ext cx="10464800" cy="1143000"/>
          </a:xfrm>
        </p:spPr>
        <p:txBody>
          <a:bodyPr/>
          <a:lstStyle>
            <a:lvl1pPr>
              <a:defRPr>
                <a:solidFill>
                  <a:srgbClr val="1A3170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962400"/>
            <a:ext cx="10464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3211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438400" y="2857500"/>
            <a:ext cx="7848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17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1"/>
          </p:nvPr>
        </p:nvSpPr>
        <p:spPr>
          <a:xfrm>
            <a:off x="2438400" y="1709293"/>
            <a:ext cx="7848600" cy="1143001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475"/>
            </a:lvl1pPr>
          </a:lstStyle>
          <a:p>
            <a:r>
              <a:t>Subtitle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57882" y="6194770"/>
            <a:ext cx="319318" cy="323163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76101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F3F7D-5FD6-57EA-4762-5097FE4BCE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2276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736086" y="361950"/>
            <a:ext cx="10734555" cy="121021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3" name="Rectangle"/>
          <p:cNvSpPr/>
          <p:nvPr/>
        </p:nvSpPr>
        <p:spPr>
          <a:xfrm>
            <a:off x="736086" y="1770173"/>
            <a:ext cx="10734555" cy="4666764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>
              <a:defRPr sz="16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027670" y="1931087"/>
            <a:ext cx="10248026" cy="434493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 marL="1110342" indent="-653142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 </a:t>
            </a:r>
            <a:r>
              <a:rPr dirty="0"/>
              <a:t>Five</a:t>
            </a:r>
          </a:p>
        </p:txBody>
      </p:sp>
      <p:sp>
        <p:nvSpPr>
          <p:cNvPr id="7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420268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transition spd="med"/>
  <p:hf sldNum="0" hdr="0" ftr="0" dt="0"/>
  <p:txStyles>
    <p:titleStyle>
      <a:lvl1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2286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4572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6858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9144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42900" marR="0" indent="-34290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4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1pPr>
      <a:lvl2pPr marL="667430" marR="0" indent="-43883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60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2pPr>
      <a:lvl3pPr marL="866775" marR="0" indent="-409575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3pPr>
      <a:lvl4pPr marL="1177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4pPr>
      <a:lvl5pPr marL="14058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28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5pPr>
      <a:lvl6pPr marL="16344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6pPr>
      <a:lvl7pPr marL="18630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7pPr>
      <a:lvl8pPr marL="20916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8pPr>
      <a:lvl9pPr marL="2320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11430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1371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1600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1828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/>
          <p:cNvSpPr/>
          <p:nvPr/>
        </p:nvSpPr>
        <p:spPr>
          <a:xfrm>
            <a:off x="736086" y="404664"/>
            <a:ext cx="10734555" cy="6032273"/>
          </a:xfrm>
          <a:prstGeom prst="rect">
            <a:avLst/>
          </a:prstGeom>
          <a:solidFill>
            <a:srgbClr val="FFFFFF">
              <a:alpha val="89711"/>
            </a:srgbClr>
          </a:solidFill>
          <a:ln w="25400">
            <a:solidFill>
              <a:srgbClr val="232A37">
                <a:alpha val="89711"/>
              </a:srgbClr>
            </a:solidFill>
          </a:ln>
          <a:effectLst>
            <a:outerShdw blurRad="190500" dist="92197" dir="3028767" rotWithShape="0">
              <a:srgbClr val="000000">
                <a:alpha val="47650"/>
              </a:srgbClr>
            </a:outerShdw>
          </a:effectLst>
        </p:spPr>
        <p:txBody>
          <a:bodyPr tIns="45720" bIns="45720"/>
          <a:lstStyle/>
          <a:p>
            <a:endParaRPr sz="12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1066" y="6493542"/>
            <a:ext cx="434734" cy="430885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>
            <a:lvl1pPr>
              <a:defRPr sz="16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Objects First with Java - A Practical Introduction using BlueJ, © David J. Barnes, Michael Kölling"/>
          <p:cNvSpPr txBox="1"/>
          <p:nvPr/>
        </p:nvSpPr>
        <p:spPr>
          <a:xfrm>
            <a:off x="2069906" y="6493542"/>
            <a:ext cx="8052188" cy="3385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>
            <a:lvl1pPr algn="r" defTabSz="457200">
              <a:defRPr sz="3200" b="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rPr sz="1600" dirty="0"/>
              <a:t>Objects First with Java - A Practical Introduction using BlueJ, © David J. Barnes, Michael Kölling</a:t>
            </a:r>
          </a:p>
        </p:txBody>
      </p:sp>
    </p:spTree>
    <p:extLst>
      <p:ext uri="{BB962C8B-B14F-4D97-AF65-F5344CB8AC3E}">
        <p14:creationId xmlns:p14="http://schemas.microsoft.com/office/powerpoint/2010/main" val="179578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 spd="med"/>
  <p:hf sldNum="0" hdr="0" ftr="0" dt="0"/>
  <p:txStyles>
    <p:titleStyle>
      <a:lvl1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2286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4572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6858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9144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2F4468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42900" marR="0" indent="-34290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4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1pPr>
      <a:lvl2pPr marL="667430" marR="0" indent="-43883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60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2pPr>
      <a:lvl3pPr marL="866775" marR="0" indent="-409575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•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3pPr>
      <a:lvl4pPr marL="1177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–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4pPr>
      <a:lvl5pPr marL="14058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28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5pPr>
      <a:lvl6pPr marL="16344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6pPr>
      <a:lvl7pPr marL="18630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7pPr>
      <a:lvl8pPr marL="20916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8pPr>
      <a:lvl9pPr marL="2320290" marR="0" indent="-491490" algn="l" defTabSz="914400" eaLnBrk="1" latinLnBrk="0" hangingPunct="1">
        <a:lnSpc>
          <a:spcPct val="100000"/>
        </a:lnSpc>
        <a:spcBef>
          <a:spcPts val="750"/>
        </a:spcBef>
        <a:spcAft>
          <a:spcPts val="0"/>
        </a:spcAft>
        <a:buClr>
          <a:srgbClr val="264D8B"/>
        </a:buClr>
        <a:buSzPct val="100000"/>
        <a:buFont typeface="Times Roman"/>
        <a:buChar char="»"/>
        <a:tabLst/>
        <a:defRPr sz="4300" b="0" i="0" u="none" strike="noStrike" cap="none" spc="0" baseline="0">
          <a:solidFill>
            <a:srgbClr val="1A317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228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457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685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9144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11430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13716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16002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1828800" algn="l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Building Graphical User Interfaces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F696DB-E4F1-9247-2B31-E8C0C8E0D0B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115" y="3119356"/>
            <a:ext cx="10134430" cy="1538881"/>
          </a:xfrm>
        </p:spPr>
        <p:txBody>
          <a:bodyPr/>
          <a:lstStyle/>
          <a:p>
            <a:r>
              <a:rPr lang="en-GB" sz="4400" dirty="0"/>
              <a:t>Part I: Components &amp; layout</a:t>
            </a:r>
          </a:p>
          <a:p>
            <a:endParaRPr lang="en-US" dirty="0"/>
          </a:p>
        </p:txBody>
      </p:sp>
      <p:sp>
        <p:nvSpPr>
          <p:cNvPr id="70" name="Text Box 4"/>
          <p:cNvSpPr txBox="1"/>
          <p:nvPr/>
        </p:nvSpPr>
        <p:spPr>
          <a:xfrm>
            <a:off x="10147525" y="5760244"/>
            <a:ext cx="31931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algn="l" defTabSz="1828800">
              <a:defRPr sz="2000"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750"/>
              <a:t>7.0</a:t>
            </a:r>
          </a:p>
        </p:txBody>
      </p:sp>
      <p:sp>
        <p:nvSpPr>
          <p:cNvPr id="71" name="Part I: Components &amp; layout…"/>
          <p:cNvSpPr txBox="1"/>
          <p:nvPr/>
        </p:nvSpPr>
        <p:spPr>
          <a:xfrm>
            <a:off x="3352800" y="3961591"/>
            <a:ext cx="5886450" cy="1368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 anchor="ctr">
            <a:normAutofit/>
          </a:bodyPr>
          <a:lstStyle/>
          <a:p>
            <a:pPr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ine"/>
          <p:cNvSpPr/>
          <p:nvPr/>
        </p:nvSpPr>
        <p:spPr>
          <a:xfrm flipV="1">
            <a:off x="5900041" y="2437984"/>
            <a:ext cx="0" cy="2147190"/>
          </a:xfrm>
          <a:prstGeom prst="line">
            <a:avLst/>
          </a:prstGeom>
          <a:ln w="76200">
            <a:solidFill>
              <a:srgbClr val="000000"/>
            </a:solidFill>
            <a:bevel/>
          </a:ln>
        </p:spPr>
        <p:txBody>
          <a:bodyPr lIns="17145" rIns="17145"/>
          <a:lstStyle/>
          <a:p>
            <a:pPr algn="l" defTabSz="17145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450"/>
          </a:p>
        </p:txBody>
      </p:sp>
      <p:sp>
        <p:nvSpPr>
          <p:cNvPr id="124" name="Stage"/>
          <p:cNvSpPr/>
          <p:nvPr/>
        </p:nvSpPr>
        <p:spPr>
          <a:xfrm>
            <a:off x="4928223" y="1889625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 dirty="0"/>
              <a:t>Stage</a:t>
            </a:r>
          </a:p>
        </p:txBody>
      </p:sp>
      <p:sp>
        <p:nvSpPr>
          <p:cNvPr id="125" name="Scene"/>
          <p:cNvSpPr/>
          <p:nvPr/>
        </p:nvSpPr>
        <p:spPr>
          <a:xfrm>
            <a:off x="4928223" y="2645588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Scene</a:t>
            </a:r>
          </a:p>
        </p:txBody>
      </p:sp>
      <p:sp>
        <p:nvSpPr>
          <p:cNvPr id="126" name="StackPane"/>
          <p:cNvSpPr/>
          <p:nvPr/>
        </p:nvSpPr>
        <p:spPr>
          <a:xfrm>
            <a:off x="4928223" y="3401551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StackPane</a:t>
            </a:r>
          </a:p>
        </p:txBody>
      </p:sp>
      <p:sp>
        <p:nvSpPr>
          <p:cNvPr id="127" name="Label"/>
          <p:cNvSpPr/>
          <p:nvPr/>
        </p:nvSpPr>
        <p:spPr>
          <a:xfrm>
            <a:off x="4928223" y="4157514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Label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"/>
          <p:cNvSpPr/>
          <p:nvPr/>
        </p:nvSpPr>
        <p:spPr>
          <a:xfrm>
            <a:off x="4024538" y="2040918"/>
            <a:ext cx="4130799" cy="3010142"/>
          </a:xfrm>
          <a:prstGeom prst="rect">
            <a:avLst/>
          </a:prstGeom>
          <a:ln w="76200">
            <a:solidFill>
              <a:schemeClr val="accent5">
                <a:lumOff val="-29866"/>
              </a:schemeClr>
            </a:solidFill>
            <a:bevel/>
          </a:ln>
        </p:spPr>
        <p:txBody>
          <a:bodyPr lIns="17145" rIns="17145"/>
          <a:lstStyle/>
          <a:p>
            <a:pPr algn="l" defTabSz="3429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endParaRPr sz="900"/>
          </a:p>
        </p:txBody>
      </p:sp>
      <p:sp>
        <p:nvSpPr>
          <p:cNvPr id="133" name="Label"/>
          <p:cNvSpPr/>
          <p:nvPr/>
        </p:nvSpPr>
        <p:spPr>
          <a:xfrm>
            <a:off x="4075691" y="2236995"/>
            <a:ext cx="4028493" cy="2762337"/>
          </a:xfrm>
          <a:prstGeom prst="rect">
            <a:avLst/>
          </a:prstGeom>
          <a:solidFill>
            <a:srgbClr val="F6E09E"/>
          </a:solidFill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 dirty="0">
                <a:latin typeface="Tw Cen MT" panose="020B0602020104020603" pitchFamily="34" charset="77"/>
              </a:rPr>
              <a:t>Label</a:t>
            </a:r>
            <a:endParaRPr sz="900" dirty="0">
              <a:latin typeface="Tw Cen MT" panose="020B0602020104020603" pitchFamily="34" charset="77"/>
            </a:endParaRPr>
          </a:p>
        </p:txBody>
      </p:sp>
      <p:sp>
        <p:nvSpPr>
          <p:cNvPr id="137" name="StackPane (“root”)…"/>
          <p:cNvSpPr txBox="1"/>
          <p:nvPr/>
        </p:nvSpPr>
        <p:spPr>
          <a:xfrm>
            <a:off x="5556753" y="4272176"/>
            <a:ext cx="244554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7145" rIns="17145">
            <a:spAutoFit/>
          </a:bodyPr>
          <a:lstStyle/>
          <a:p>
            <a:pPr defTabSz="342900">
              <a:defRPr sz="56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100" dirty="0" err="1"/>
              <a:t>StackPane</a:t>
            </a:r>
            <a:r>
              <a:rPr sz="2100" dirty="0"/>
              <a:t> (“root”)</a:t>
            </a:r>
          </a:p>
          <a:p>
            <a:pPr defTabSz="342900">
              <a:defRPr sz="56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100" dirty="0"/>
              <a:t>(</a:t>
            </a:r>
            <a:r>
              <a:rPr sz="1763" dirty="0"/>
              <a:t>a </a:t>
            </a:r>
            <a:r>
              <a:rPr sz="1800" i="1" dirty="0">
                <a:latin typeface="Tw Cen MT" panose="020B0602020104020603" pitchFamily="34" charset="77"/>
              </a:rPr>
              <a:t>layout</a:t>
            </a:r>
            <a:r>
              <a:rPr sz="1763" i="1" dirty="0"/>
              <a:t> node</a:t>
            </a:r>
            <a:r>
              <a:rPr sz="1763" dirty="0"/>
              <a:t>”)</a:t>
            </a:r>
          </a:p>
        </p:txBody>
      </p:sp>
      <p:sp>
        <p:nvSpPr>
          <p:cNvPr id="138" name="Label"/>
          <p:cNvSpPr/>
          <p:nvPr/>
        </p:nvSpPr>
        <p:spPr>
          <a:xfrm>
            <a:off x="5266251" y="3307864"/>
            <a:ext cx="1647372" cy="4762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5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100"/>
              <a:t>Label</a:t>
            </a:r>
          </a:p>
        </p:txBody>
      </p:sp>
      <p:sp>
        <p:nvSpPr>
          <p:cNvPr id="139" name="Label"/>
          <p:cNvSpPr/>
          <p:nvPr/>
        </p:nvSpPr>
        <p:spPr>
          <a:xfrm>
            <a:off x="5266251" y="2763061"/>
            <a:ext cx="1647372" cy="4762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5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100"/>
              <a:t>Label</a:t>
            </a:r>
          </a:p>
        </p:txBody>
      </p:sp>
      <p:sp>
        <p:nvSpPr>
          <p:cNvPr id="9" name="Stage (Window)">
            <a:extLst>
              <a:ext uri="{FF2B5EF4-FFF2-40B4-BE49-F238E27FC236}">
                <a16:creationId xmlns:a16="http://schemas.microsoft.com/office/drawing/2014/main" id="{3D40C9F0-8563-70FA-C1C1-84637900A479}"/>
              </a:ext>
            </a:extLst>
          </p:cNvPr>
          <p:cNvSpPr txBox="1"/>
          <p:nvPr/>
        </p:nvSpPr>
        <p:spPr>
          <a:xfrm>
            <a:off x="2218958" y="1377112"/>
            <a:ext cx="2862280" cy="49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/>
          <a:lstStyle>
            <a:lvl1pPr algn="l" defTabSz="914400">
              <a:defRPr sz="5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Stage (Window)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997BBA1-5554-DCA0-9702-0F3C66C71FB0}"/>
              </a:ext>
            </a:extLst>
          </p:cNvPr>
          <p:cNvSpPr txBox="1"/>
          <p:nvPr/>
        </p:nvSpPr>
        <p:spPr>
          <a:xfrm>
            <a:off x="8541905" y="1377112"/>
            <a:ext cx="50270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7145" rIns="17145">
            <a:spAutoFit/>
          </a:bodyPr>
          <a:lstStyle>
            <a:lvl1pPr algn="l" defTabSz="914400">
              <a:defRPr sz="5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Title</a:t>
            </a:r>
          </a:p>
        </p:txBody>
      </p:sp>
      <p:sp>
        <p:nvSpPr>
          <p:cNvPr id="11" name="Scene (window content)">
            <a:extLst>
              <a:ext uri="{FF2B5EF4-FFF2-40B4-BE49-F238E27FC236}">
                <a16:creationId xmlns:a16="http://schemas.microsoft.com/office/drawing/2014/main" id="{C02771CB-FB95-0CCA-6A32-87F94DE20C70}"/>
              </a:ext>
            </a:extLst>
          </p:cNvPr>
          <p:cNvSpPr txBox="1"/>
          <p:nvPr/>
        </p:nvSpPr>
        <p:spPr>
          <a:xfrm>
            <a:off x="4298660" y="5444306"/>
            <a:ext cx="3999602" cy="298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/>
          <a:lstStyle>
            <a:lvl1pPr algn="l" defTabSz="914400">
              <a:defRPr sz="5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Scene (window content)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AB636C-D477-8466-5E56-8B8070EE4C1E}"/>
              </a:ext>
            </a:extLst>
          </p:cNvPr>
          <p:cNvCxnSpPr/>
          <p:nvPr/>
        </p:nvCxnSpPr>
        <p:spPr>
          <a:xfrm flipV="1">
            <a:off x="4956876" y="4563601"/>
            <a:ext cx="0" cy="974917"/>
          </a:xfrm>
          <a:prstGeom prst="straightConnector1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BECAD-C703-2241-718E-7050FC7C110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888637" y="1584861"/>
            <a:ext cx="653268" cy="600406"/>
          </a:xfrm>
          <a:prstGeom prst="straightConnector1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998DC5-1ACC-84B2-273D-E0631B3175F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50098" y="1867681"/>
            <a:ext cx="1076885" cy="152305"/>
          </a:xfrm>
          <a:prstGeom prst="straightConnector1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"/>
          <p:cNvSpPr/>
          <p:nvPr/>
        </p:nvSpPr>
        <p:spPr>
          <a:xfrm flipV="1">
            <a:off x="5126560" y="3708802"/>
            <a:ext cx="875512" cy="714272"/>
          </a:xfrm>
          <a:prstGeom prst="line">
            <a:avLst/>
          </a:prstGeom>
          <a:ln w="76200">
            <a:solidFill>
              <a:srgbClr val="000000"/>
            </a:solidFill>
            <a:bevel/>
          </a:ln>
        </p:spPr>
        <p:txBody>
          <a:bodyPr lIns="17145" rIns="17145"/>
          <a:lstStyle/>
          <a:p>
            <a:pPr algn="l" defTabSz="17145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450"/>
          </a:p>
        </p:txBody>
      </p:sp>
      <p:sp>
        <p:nvSpPr>
          <p:cNvPr id="142" name="Line"/>
          <p:cNvSpPr/>
          <p:nvPr/>
        </p:nvSpPr>
        <p:spPr>
          <a:xfrm flipH="1" flipV="1">
            <a:off x="6091107" y="3692544"/>
            <a:ext cx="855465" cy="746788"/>
          </a:xfrm>
          <a:prstGeom prst="line">
            <a:avLst/>
          </a:prstGeom>
          <a:ln w="76200">
            <a:solidFill>
              <a:srgbClr val="000000"/>
            </a:solidFill>
            <a:bevel/>
          </a:ln>
        </p:spPr>
        <p:txBody>
          <a:bodyPr lIns="17145" rIns="17145"/>
          <a:lstStyle/>
          <a:p>
            <a:pPr algn="l" defTabSz="17145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450"/>
          </a:p>
        </p:txBody>
      </p:sp>
      <p:sp>
        <p:nvSpPr>
          <p:cNvPr id="143" name="Line"/>
          <p:cNvSpPr/>
          <p:nvPr/>
        </p:nvSpPr>
        <p:spPr>
          <a:xfrm flipV="1">
            <a:off x="6095998" y="2408004"/>
            <a:ext cx="0" cy="1498525"/>
          </a:xfrm>
          <a:prstGeom prst="line">
            <a:avLst/>
          </a:prstGeom>
          <a:ln w="76200">
            <a:solidFill>
              <a:srgbClr val="000000"/>
            </a:solidFill>
            <a:bevel/>
          </a:ln>
        </p:spPr>
        <p:txBody>
          <a:bodyPr lIns="17145" rIns="17145"/>
          <a:lstStyle/>
          <a:p>
            <a:pPr algn="l" defTabSz="17145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450"/>
          </a:p>
        </p:txBody>
      </p:sp>
      <p:sp>
        <p:nvSpPr>
          <p:cNvPr id="145" name="Stage"/>
          <p:cNvSpPr/>
          <p:nvPr/>
        </p:nvSpPr>
        <p:spPr>
          <a:xfrm>
            <a:off x="5124180" y="1859644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 dirty="0"/>
              <a:t>Stage</a:t>
            </a:r>
          </a:p>
        </p:txBody>
      </p:sp>
      <p:sp>
        <p:nvSpPr>
          <p:cNvPr id="146" name="Scene"/>
          <p:cNvSpPr/>
          <p:nvPr/>
        </p:nvSpPr>
        <p:spPr>
          <a:xfrm>
            <a:off x="5124180" y="2615607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Scene</a:t>
            </a:r>
          </a:p>
        </p:txBody>
      </p:sp>
      <p:sp>
        <p:nvSpPr>
          <p:cNvPr id="147" name="StackPane"/>
          <p:cNvSpPr/>
          <p:nvPr/>
        </p:nvSpPr>
        <p:spPr>
          <a:xfrm>
            <a:off x="5124180" y="3371570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StackPane</a:t>
            </a:r>
          </a:p>
        </p:txBody>
      </p:sp>
      <p:sp>
        <p:nvSpPr>
          <p:cNvPr id="148" name="Label"/>
          <p:cNvSpPr/>
          <p:nvPr/>
        </p:nvSpPr>
        <p:spPr>
          <a:xfrm>
            <a:off x="3909072" y="4230564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Label</a:t>
            </a:r>
          </a:p>
        </p:txBody>
      </p:sp>
      <p:sp>
        <p:nvSpPr>
          <p:cNvPr id="149" name="Label"/>
          <p:cNvSpPr/>
          <p:nvPr/>
        </p:nvSpPr>
        <p:spPr>
          <a:xfrm>
            <a:off x="6339288" y="4230564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Label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V="1">
            <a:off x="5126560" y="3648842"/>
            <a:ext cx="875512" cy="714272"/>
          </a:xfrm>
          <a:prstGeom prst="line">
            <a:avLst/>
          </a:prstGeom>
          <a:ln w="76200">
            <a:solidFill>
              <a:srgbClr val="000000"/>
            </a:solidFill>
            <a:bevel/>
          </a:ln>
        </p:spPr>
        <p:txBody>
          <a:bodyPr lIns="17145" rIns="17145"/>
          <a:lstStyle/>
          <a:p>
            <a:pPr algn="l" defTabSz="17145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450"/>
          </a:p>
        </p:txBody>
      </p:sp>
      <p:sp>
        <p:nvSpPr>
          <p:cNvPr id="152" name="Line"/>
          <p:cNvSpPr/>
          <p:nvPr/>
        </p:nvSpPr>
        <p:spPr>
          <a:xfrm flipH="1" flipV="1">
            <a:off x="6091107" y="3632584"/>
            <a:ext cx="855465" cy="746788"/>
          </a:xfrm>
          <a:prstGeom prst="line">
            <a:avLst/>
          </a:prstGeom>
          <a:ln w="76200">
            <a:solidFill>
              <a:srgbClr val="000000"/>
            </a:solidFill>
            <a:bevel/>
          </a:ln>
        </p:spPr>
        <p:txBody>
          <a:bodyPr lIns="17145" rIns="17145"/>
          <a:lstStyle/>
          <a:p>
            <a:pPr algn="l" defTabSz="17145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450"/>
          </a:p>
        </p:txBody>
      </p:sp>
      <p:sp>
        <p:nvSpPr>
          <p:cNvPr id="154" name="Stage"/>
          <p:cNvSpPr/>
          <p:nvPr/>
        </p:nvSpPr>
        <p:spPr>
          <a:xfrm>
            <a:off x="5124180" y="1799684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>
              <a:alpha val="30969"/>
            </a:srgbClr>
          </a:solidFill>
          <a:ln w="63500">
            <a:solidFill>
              <a:srgbClr val="000000">
                <a:alpha val="30969"/>
              </a:srgbClr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Stage</a:t>
            </a:r>
          </a:p>
        </p:txBody>
      </p:sp>
      <p:sp>
        <p:nvSpPr>
          <p:cNvPr id="155" name="Scene"/>
          <p:cNvSpPr/>
          <p:nvPr/>
        </p:nvSpPr>
        <p:spPr>
          <a:xfrm>
            <a:off x="5124180" y="2555647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>
              <a:alpha val="30969"/>
            </a:srgbClr>
          </a:solidFill>
          <a:ln w="63500">
            <a:solidFill>
              <a:srgbClr val="000000">
                <a:alpha val="30969"/>
              </a:srgbClr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Scene</a:t>
            </a:r>
          </a:p>
        </p:txBody>
      </p:sp>
      <p:sp>
        <p:nvSpPr>
          <p:cNvPr id="156" name="StackPane"/>
          <p:cNvSpPr/>
          <p:nvPr/>
        </p:nvSpPr>
        <p:spPr>
          <a:xfrm>
            <a:off x="5124180" y="3311610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StackPane</a:t>
            </a:r>
          </a:p>
        </p:txBody>
      </p:sp>
      <p:sp>
        <p:nvSpPr>
          <p:cNvPr id="157" name="Label"/>
          <p:cNvSpPr/>
          <p:nvPr/>
        </p:nvSpPr>
        <p:spPr>
          <a:xfrm>
            <a:off x="3909072" y="4170604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Label</a:t>
            </a:r>
          </a:p>
        </p:txBody>
      </p:sp>
      <p:sp>
        <p:nvSpPr>
          <p:cNvPr id="158" name="Label"/>
          <p:cNvSpPr/>
          <p:nvPr/>
        </p:nvSpPr>
        <p:spPr>
          <a:xfrm>
            <a:off x="6339288" y="4170604"/>
            <a:ext cx="1943639" cy="604484"/>
          </a:xfrm>
          <a:prstGeom prst="roundRect">
            <a:avLst>
              <a:gd name="adj" fmla="val 22765"/>
            </a:avLst>
          </a:prstGeom>
          <a:solidFill>
            <a:srgbClr val="FFD78B"/>
          </a:solidFill>
          <a:ln w="635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/>
              <a:t>Label</a:t>
            </a:r>
          </a:p>
        </p:txBody>
      </p:sp>
      <p:sp>
        <p:nvSpPr>
          <p:cNvPr id="159" name="a scene graph"/>
          <p:cNvSpPr txBox="1"/>
          <p:nvPr/>
        </p:nvSpPr>
        <p:spPr>
          <a:xfrm>
            <a:off x="7685265" y="5213058"/>
            <a:ext cx="1773884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7145" rIns="17145">
            <a:spAutoFit/>
          </a:bodyPr>
          <a:lstStyle>
            <a:lvl1pPr algn="l" defTabSz="914400">
              <a:defRPr sz="5600" i="1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/>
              <a:t>a scene graph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91589-092A-8873-14FB-4707A363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JavaFX Controls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4DA777CC-892E-A2F9-B9AA-F45E406A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144" y="2023181"/>
            <a:ext cx="2601712" cy="41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Controls</a:t>
            </a:r>
          </a:p>
        </p:txBody>
      </p:sp>
      <p:sp>
        <p:nvSpPr>
          <p:cNvPr id="169" name="Label…"/>
          <p:cNvSpPr txBox="1">
            <a:spLocks noGrp="1"/>
          </p:cNvSpPr>
          <p:nvPr>
            <p:ph type="body" idx="1"/>
          </p:nvPr>
        </p:nvSpPr>
        <p:spPr>
          <a:xfrm>
            <a:off x="2934798" y="2233993"/>
            <a:ext cx="2916575" cy="376666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54603" indent="-254603" defTabSz="678942">
              <a:defRPr sz="3564"/>
            </a:pPr>
            <a:r>
              <a:rPr sz="1400" dirty="0"/>
              <a:t>Label</a:t>
            </a:r>
          </a:p>
          <a:p>
            <a:pPr marL="254603" indent="-254603" defTabSz="678942">
              <a:defRPr sz="3564"/>
            </a:pPr>
            <a:r>
              <a:rPr sz="1400" dirty="0"/>
              <a:t>Button</a:t>
            </a:r>
          </a:p>
          <a:p>
            <a:pPr marL="254603" indent="-254603" defTabSz="678942">
              <a:defRPr sz="3564"/>
            </a:pPr>
            <a:r>
              <a:rPr sz="1400" dirty="0"/>
              <a:t>Radio Button</a:t>
            </a:r>
          </a:p>
          <a:p>
            <a:pPr marL="254603" indent="-254603" defTabSz="678942">
              <a:defRPr sz="3564"/>
            </a:pPr>
            <a:r>
              <a:rPr sz="1400" dirty="0"/>
              <a:t>Toggle Button</a:t>
            </a:r>
          </a:p>
          <a:p>
            <a:pPr marL="254603" indent="-254603" defTabSz="678942">
              <a:defRPr sz="3564"/>
            </a:pPr>
            <a:r>
              <a:rPr sz="1400" dirty="0"/>
              <a:t>Checkbox</a:t>
            </a:r>
          </a:p>
          <a:p>
            <a:pPr marL="254603" indent="-254603" defTabSz="678942">
              <a:defRPr sz="3564"/>
            </a:pPr>
            <a:r>
              <a:rPr sz="1400" dirty="0"/>
              <a:t>Choice Box</a:t>
            </a:r>
          </a:p>
          <a:p>
            <a:pPr marL="254603" indent="-254603" defTabSz="678942">
              <a:defRPr sz="3564"/>
            </a:pPr>
            <a:r>
              <a:rPr sz="1400" dirty="0"/>
              <a:t>Text Field</a:t>
            </a:r>
          </a:p>
          <a:p>
            <a:pPr marL="254603" indent="-254603" defTabSz="678942">
              <a:defRPr sz="3564"/>
            </a:pPr>
            <a:r>
              <a:rPr sz="1400" dirty="0"/>
              <a:t>Password Field</a:t>
            </a:r>
          </a:p>
          <a:p>
            <a:pPr marL="254603" indent="-254603" defTabSz="678942">
              <a:defRPr sz="3564"/>
            </a:pPr>
            <a:r>
              <a:rPr sz="1400" dirty="0"/>
              <a:t>Scroll Bar</a:t>
            </a:r>
          </a:p>
          <a:p>
            <a:pPr marL="254603" indent="-254603" defTabSz="678942">
              <a:defRPr sz="3564"/>
            </a:pPr>
            <a:r>
              <a:rPr sz="1400" dirty="0"/>
              <a:t>Scroll Pane</a:t>
            </a:r>
          </a:p>
          <a:p>
            <a:pPr marL="254603" indent="-254603" defTabSz="678942">
              <a:defRPr sz="3564"/>
            </a:pPr>
            <a:r>
              <a:rPr sz="1400" dirty="0"/>
              <a:t>List View</a:t>
            </a:r>
          </a:p>
          <a:p>
            <a:pPr marL="254603" indent="-254603" defTabSz="678942">
              <a:defRPr sz="3564"/>
            </a:pPr>
            <a:r>
              <a:rPr sz="1400" dirty="0"/>
              <a:t>Table View</a:t>
            </a:r>
          </a:p>
          <a:p>
            <a:pPr marL="254603" indent="-254603" defTabSz="678942">
              <a:defRPr sz="3564"/>
            </a:pPr>
            <a:r>
              <a:rPr sz="1400" dirty="0"/>
              <a:t>Tree View</a:t>
            </a:r>
          </a:p>
          <a:p>
            <a:pPr marL="254603" indent="-254603" defTabSz="678942">
              <a:defRPr sz="3564"/>
            </a:pPr>
            <a:r>
              <a:rPr sz="1400" dirty="0"/>
              <a:t>Tree Table View</a:t>
            </a:r>
          </a:p>
        </p:txBody>
      </p:sp>
      <p:sp>
        <p:nvSpPr>
          <p:cNvPr id="170" name="Combo Box…"/>
          <p:cNvSpPr txBox="1"/>
          <p:nvPr/>
        </p:nvSpPr>
        <p:spPr>
          <a:xfrm>
            <a:off x="6647688" y="2233993"/>
            <a:ext cx="2412089" cy="391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/>
          <a:lstStyle/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Combo Box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Separator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Slider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Progress Bar and Progress Indicator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Hyperlink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Tooltip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HTML Editor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Titled Pane and Accordion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Menu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Color Picker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Date Picker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Pagination Control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3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200" dirty="0">
                <a:latin typeface="Tw Cen MT" panose="020B0602020104020603" pitchFamily="34" charset="77"/>
              </a:rPr>
              <a:t>File Chooser</a:t>
            </a:r>
          </a:p>
        </p:txBody>
      </p:sp>
      <p:sp>
        <p:nvSpPr>
          <p:cNvPr id="171" name="https://docs.oracle.com/javafx/2/ui_controls/jfxpub-ui_controls.htm"/>
          <p:cNvSpPr txBox="1"/>
          <p:nvPr/>
        </p:nvSpPr>
        <p:spPr>
          <a:xfrm rot="20232427">
            <a:off x="1831265" y="3703806"/>
            <a:ext cx="7657866" cy="346249"/>
          </a:xfrm>
          <a:prstGeom prst="rect">
            <a:avLst/>
          </a:prstGeom>
          <a:gradFill>
            <a:gsLst>
              <a:gs pos="0">
                <a:srgbClr val="BB973D"/>
              </a:gs>
              <a:gs pos="100000">
                <a:srgbClr val="E6EBB7"/>
              </a:gs>
            </a:gsLst>
            <a:lin ang="16200000"/>
          </a:gra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algn="l"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https://docs.oracle.com/javafx/2/ui_controls/jfxpub-ui_controls.htm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Java FX Layout Pa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 FX Layout Panes</a:t>
            </a:r>
          </a:p>
        </p:txBody>
      </p:sp>
      <p:sp>
        <p:nvSpPr>
          <p:cNvPr id="188" name="BorderPa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41744" indent="-241744" defTabSz="644652">
              <a:spcBef>
                <a:spcPts val="525"/>
              </a:spcBef>
              <a:defRPr sz="6016"/>
            </a:pPr>
            <a:r>
              <a:t>BorderPane</a:t>
            </a:r>
          </a:p>
          <a:p>
            <a:pPr marL="241744" indent="-241744" defTabSz="644652">
              <a:spcBef>
                <a:spcPts val="525"/>
              </a:spcBef>
              <a:defRPr sz="6016"/>
            </a:pPr>
            <a:r>
              <a:t>HBox</a:t>
            </a:r>
          </a:p>
          <a:p>
            <a:pPr marL="241744" indent="-241744" defTabSz="644652">
              <a:spcBef>
                <a:spcPts val="525"/>
              </a:spcBef>
              <a:defRPr sz="6016"/>
            </a:pPr>
            <a:r>
              <a:t>VBox</a:t>
            </a:r>
          </a:p>
          <a:p>
            <a:pPr marL="241744" indent="-241744" defTabSz="644652">
              <a:spcBef>
                <a:spcPts val="525"/>
              </a:spcBef>
              <a:defRPr sz="6016"/>
            </a:pPr>
            <a:r>
              <a:t>StackPane</a:t>
            </a:r>
          </a:p>
          <a:p>
            <a:pPr marL="241744" indent="-241744" defTabSz="644652">
              <a:spcBef>
                <a:spcPts val="525"/>
              </a:spcBef>
              <a:defRPr sz="6016"/>
            </a:pPr>
            <a:r>
              <a:t>GridPane</a:t>
            </a:r>
          </a:p>
          <a:p>
            <a:pPr marL="241744" indent="-241744" defTabSz="644652">
              <a:spcBef>
                <a:spcPts val="525"/>
              </a:spcBef>
              <a:defRPr sz="6016"/>
            </a:pPr>
            <a:r>
              <a:t>FlowPane</a:t>
            </a:r>
          </a:p>
          <a:p>
            <a:pPr marL="241744" indent="-241744" defTabSz="644652">
              <a:spcBef>
                <a:spcPts val="525"/>
              </a:spcBef>
              <a:defRPr sz="6016"/>
            </a:pPr>
            <a:r>
              <a:t>TilePane</a:t>
            </a:r>
          </a:p>
          <a:p>
            <a:pPr marL="241744" indent="-241744" defTabSz="644652">
              <a:spcBef>
                <a:spcPts val="525"/>
              </a:spcBef>
              <a:defRPr sz="6016"/>
            </a:pPr>
            <a:r>
              <a:t>AnchorPane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BF17-B912-B58C-92C8-1B4D8416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FA8D5-1B03-C032-18E9-AE8AD00D5B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115" y="3457910"/>
            <a:ext cx="10134430" cy="861772"/>
          </a:xfrm>
        </p:spPr>
        <p:txBody>
          <a:bodyPr/>
          <a:lstStyle/>
          <a:p>
            <a:r>
              <a:rPr lang="en-US" dirty="0" err="1"/>
              <a:t>ImageViewer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21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shot: ImageViewer main window" descr="Screenshot: ImageViewer main wind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70" y="501469"/>
            <a:ext cx="7335460" cy="5855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low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FlowPane</a:t>
            </a:r>
          </a:p>
        </p:txBody>
      </p:sp>
      <p:pic>
        <p:nvPicPr>
          <p:cNvPr id="215" name="Window with FlowPane" descr="Window with FlowPa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2" y="2032690"/>
            <a:ext cx="3810688" cy="1843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Window with FlowPane" descr="Window with FlowPa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80" y="3514722"/>
            <a:ext cx="2754541" cy="2336717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Arranges children like text flow…"/>
          <p:cNvSpPr txBox="1"/>
          <p:nvPr/>
        </p:nvSpPr>
        <p:spPr>
          <a:xfrm>
            <a:off x="1441831" y="3429000"/>
            <a:ext cx="4661532" cy="262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34290" bIns="34290">
            <a:spAutoFit/>
          </a:bodyPr>
          <a:lstStyle/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4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4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Arranges children like text flow</a:t>
            </a:r>
          </a:p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4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4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Honors children’s preferred size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</a:t>
            </a:r>
          </a:p>
        </p:txBody>
      </p:sp>
      <p:sp>
        <p:nvSpPr>
          <p:cNvPr id="75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Constructing GUIs</a:t>
            </a:r>
          </a:p>
          <a:p>
            <a:r>
              <a:rPr dirty="0"/>
              <a:t>Interface components</a:t>
            </a:r>
          </a:p>
          <a:p>
            <a:r>
              <a:rPr dirty="0"/>
              <a:t>GUI layout</a:t>
            </a:r>
          </a:p>
          <a:p>
            <a:r>
              <a:rPr dirty="0"/>
              <a:t>Event handling</a:t>
            </a:r>
          </a:p>
          <a:p>
            <a:r>
              <a:rPr dirty="0"/>
              <a:t>Styling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ontrol siz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Control sizes</a:t>
            </a:r>
          </a:p>
        </p:txBody>
      </p:sp>
      <p:sp>
        <p:nvSpPr>
          <p:cNvPr id="221" name="Every node express three wish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Every node express three wishes:</a:t>
            </a:r>
          </a:p>
          <a:p>
            <a:pPr marL="842283" lvl="2" indent="-257175"/>
            <a:r>
              <a:rPr dirty="0"/>
              <a:t>minimum size</a:t>
            </a:r>
          </a:p>
          <a:p>
            <a:pPr marL="842283" lvl="2" indent="-257175"/>
            <a:r>
              <a:rPr dirty="0"/>
              <a:t>preferred size</a:t>
            </a:r>
          </a:p>
          <a:p>
            <a:pPr marL="842283" lvl="2" indent="-257175"/>
            <a:r>
              <a:rPr dirty="0"/>
              <a:t>maximum size</a:t>
            </a:r>
          </a:p>
          <a:p>
            <a:pPr>
              <a:spcBef>
                <a:spcPts val="1275"/>
              </a:spcBef>
            </a:pPr>
            <a:r>
              <a:rPr dirty="0"/>
              <a:t>Layout panes may or may not </a:t>
            </a:r>
            <a:r>
              <a:rPr dirty="0" err="1"/>
              <a:t>honour</a:t>
            </a:r>
            <a:r>
              <a:rPr dirty="0"/>
              <a:t> those wishes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H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HBox</a:t>
            </a:r>
          </a:p>
        </p:txBody>
      </p:sp>
      <p:sp>
        <p:nvSpPr>
          <p:cNvPr id="225" name="Keeps children in horizontal row…"/>
          <p:cNvSpPr txBox="1"/>
          <p:nvPr/>
        </p:nvSpPr>
        <p:spPr>
          <a:xfrm>
            <a:off x="1540545" y="3429000"/>
            <a:ext cx="4365580" cy="2128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34290" bIns="34290">
            <a:spAutoFit/>
          </a:bodyPr>
          <a:lstStyle/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Keeps children in horizontal row</a:t>
            </a:r>
          </a:p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Reduces them down to min size if necessary</a:t>
            </a:r>
          </a:p>
        </p:txBody>
      </p:sp>
      <p:pic>
        <p:nvPicPr>
          <p:cNvPr id="226" name="Window with HBox" descr="Window with HB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55" y="3686471"/>
            <a:ext cx="3308511" cy="1967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Window with HBox" descr="Window with HB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245" y="2140457"/>
            <a:ext cx="4198054" cy="1462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V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VBox</a:t>
            </a:r>
          </a:p>
        </p:txBody>
      </p:sp>
      <p:sp>
        <p:nvSpPr>
          <p:cNvPr id="231" name="Same as HBox, but vertical…"/>
          <p:cNvSpPr txBox="1"/>
          <p:nvPr/>
        </p:nvSpPr>
        <p:spPr>
          <a:xfrm>
            <a:off x="1573969" y="3926299"/>
            <a:ext cx="4833422" cy="2128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34290" bIns="34290">
            <a:spAutoFit/>
          </a:bodyPr>
          <a:lstStyle/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Same as </a:t>
            </a:r>
            <a:r>
              <a:rPr sz="32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HBox</a:t>
            </a: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, but vertical</a:t>
            </a:r>
          </a:p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min == </a:t>
            </a:r>
            <a:r>
              <a:rPr sz="32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pref</a:t>
            </a: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 for height of these children</a:t>
            </a:r>
          </a:p>
        </p:txBody>
      </p:sp>
      <p:pic>
        <p:nvPicPr>
          <p:cNvPr id="232" name="Window with VBox" descr="Window with VB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49" y="1960688"/>
            <a:ext cx="2760976" cy="2295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Window with VBox" descr="Window with VB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01" y="3235933"/>
            <a:ext cx="2760975" cy="2080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le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TilePane</a:t>
            </a:r>
          </a:p>
        </p:txBody>
      </p:sp>
      <p:pic>
        <p:nvPicPr>
          <p:cNvPr id="237" name="Window with TilePane" descr="Window with TilePa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02" y="2284541"/>
            <a:ext cx="5829300" cy="1137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Window with TilePane" descr="Window with TilePa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589" y="3519238"/>
            <a:ext cx="3319436" cy="1551854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imilar to FlowPane, but……"/>
          <p:cNvSpPr txBox="1"/>
          <p:nvPr/>
        </p:nvSpPr>
        <p:spPr>
          <a:xfrm>
            <a:off x="1753309" y="3422477"/>
            <a:ext cx="3868002" cy="262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34290" bIns="34290">
            <a:spAutoFit/>
          </a:bodyPr>
          <a:lstStyle/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4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Similar to </a:t>
            </a:r>
            <a:r>
              <a:rPr sz="32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FlowPane</a:t>
            </a: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, but…</a:t>
            </a:r>
          </a:p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4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Makes all children same width and height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rid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GridPane</a:t>
            </a:r>
          </a:p>
        </p:txBody>
      </p:sp>
      <p:sp>
        <p:nvSpPr>
          <p:cNvPr id="246" name="Insert into fixed grid at given cell.…"/>
          <p:cNvSpPr txBox="1"/>
          <p:nvPr/>
        </p:nvSpPr>
        <p:spPr>
          <a:xfrm>
            <a:off x="5873006" y="1967851"/>
            <a:ext cx="5219715" cy="2313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34290" bIns="34290">
            <a:spAutoFit/>
          </a:bodyPr>
          <a:lstStyle/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Insert into fixed grid at given cell.</a:t>
            </a:r>
          </a:p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Have to use special add methods:</a:t>
            </a:r>
            <a:b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</a:br>
            <a:r>
              <a:rPr sz="28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gridpane.add</a:t>
            </a:r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(</a:t>
            </a:r>
            <a:r>
              <a:rPr sz="28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btn</a:t>
            </a:r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, 1, 1);</a:t>
            </a:r>
          </a:p>
        </p:txBody>
      </p:sp>
      <p:pic>
        <p:nvPicPr>
          <p:cNvPr id="247" name="Window with GridPane" descr="Window with GridPa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69" y="2530589"/>
            <a:ext cx="3047041" cy="148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Window with GridPane" descr="Window with GridPa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5" y="4011896"/>
            <a:ext cx="3602771" cy="20961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Very flexible: not all cells have to be filled…">
            <a:extLst>
              <a:ext uri="{FF2B5EF4-FFF2-40B4-BE49-F238E27FC236}">
                <a16:creationId xmlns:a16="http://schemas.microsoft.com/office/drawing/2014/main" id="{25B4960B-6CAE-30A6-2EFF-6E53C6353EF4}"/>
              </a:ext>
            </a:extLst>
          </p:cNvPr>
          <p:cNvSpPr txBox="1"/>
          <p:nvPr/>
        </p:nvSpPr>
        <p:spPr>
          <a:xfrm>
            <a:off x="5873006" y="4506571"/>
            <a:ext cx="5069815" cy="1451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34290" bIns="34290">
            <a:spAutoFit/>
          </a:bodyPr>
          <a:lstStyle/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Very flexible: not all cells have to be filled</a:t>
            </a:r>
          </a:p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Nodes can span multiple cells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Border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BorderPane</a:t>
            </a:r>
          </a:p>
        </p:txBody>
      </p:sp>
      <p:pic>
        <p:nvPicPr>
          <p:cNvPr id="258" name="Window with BorderPane" descr="Window with BorderPa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435" y="2028699"/>
            <a:ext cx="4746703" cy="3550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rder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BorderPane</a:t>
            </a:r>
          </a:p>
        </p:txBody>
      </p:sp>
      <p:sp>
        <p:nvSpPr>
          <p:cNvPr id="262" name="Up to five children…"/>
          <p:cNvSpPr txBox="1"/>
          <p:nvPr/>
        </p:nvSpPr>
        <p:spPr>
          <a:xfrm>
            <a:off x="7101886" y="3305191"/>
            <a:ext cx="3628596" cy="271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34290" bIns="34290">
            <a:spAutoFit/>
          </a:bodyPr>
          <a:lstStyle/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Up to five children</a:t>
            </a:r>
          </a:p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Centre gets all the space</a:t>
            </a:r>
          </a:p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32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Special add methods</a:t>
            </a:r>
          </a:p>
        </p:txBody>
      </p:sp>
      <p:pic>
        <p:nvPicPr>
          <p:cNvPr id="263" name="Window with BorderPane" descr="Window with BorderPa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35" y="2004835"/>
            <a:ext cx="3290526" cy="158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Window with BorderPane" descr="Window with BorderPa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517" y="3591037"/>
            <a:ext cx="3628597" cy="2111073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BorderPane root = new BorderPane();…"/>
          <p:cNvSpPr txBox="1"/>
          <p:nvPr/>
        </p:nvSpPr>
        <p:spPr>
          <a:xfrm>
            <a:off x="1197629" y="2004835"/>
            <a:ext cx="5009705" cy="1454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 err="1"/>
              <a:t>BorderPane</a:t>
            </a:r>
            <a:r>
              <a:rPr sz="1800" dirty="0"/>
              <a:t> root = new </a:t>
            </a:r>
            <a:r>
              <a:rPr sz="1800" dirty="0" err="1"/>
              <a:t>BorderPane</a:t>
            </a:r>
            <a:r>
              <a:rPr sz="1800" dirty="0"/>
              <a:t>();</a:t>
            </a:r>
          </a:p>
          <a:p>
            <a:pPr algn="l" defTabSz="6858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 err="1"/>
              <a:t>root.setCenter</a:t>
            </a:r>
            <a:r>
              <a:rPr sz="1800" dirty="0"/>
              <a:t>(text);</a:t>
            </a:r>
          </a:p>
          <a:p>
            <a:pPr algn="l" defTabSz="6858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 err="1"/>
              <a:t>root.setLeft</a:t>
            </a:r>
            <a:r>
              <a:rPr sz="1800" dirty="0"/>
              <a:t>(</a:t>
            </a:r>
            <a:r>
              <a:rPr sz="1800" dirty="0" err="1"/>
              <a:t>lbl</a:t>
            </a:r>
            <a:r>
              <a:rPr sz="1800" dirty="0"/>
              <a:t>);</a:t>
            </a:r>
          </a:p>
          <a:p>
            <a:pPr algn="l" defTabSz="6858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 err="1"/>
              <a:t>root.setRight</a:t>
            </a:r>
            <a:r>
              <a:rPr sz="1800" dirty="0"/>
              <a:t>(</a:t>
            </a:r>
            <a:r>
              <a:rPr sz="1800" dirty="0" err="1"/>
              <a:t>btn</a:t>
            </a:r>
            <a:r>
              <a:rPr sz="1800" dirty="0"/>
              <a:t>);</a:t>
            </a:r>
          </a:p>
          <a:p>
            <a:pPr algn="l" defTabSz="6858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 err="1"/>
              <a:t>root.setBottom</a:t>
            </a:r>
            <a:r>
              <a:rPr sz="1800" dirty="0"/>
              <a:t>(btn2);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tack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StackPane</a:t>
            </a:r>
          </a:p>
        </p:txBody>
      </p:sp>
      <p:sp>
        <p:nvSpPr>
          <p:cNvPr id="269" name="Renders in the centre, in the order of entry (first at bottom)"/>
          <p:cNvSpPr txBox="1"/>
          <p:nvPr/>
        </p:nvSpPr>
        <p:spPr>
          <a:xfrm>
            <a:off x="1496465" y="3447316"/>
            <a:ext cx="3528865" cy="1792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34290" bIns="34290">
            <a:spAutoFit/>
          </a:bodyPr>
          <a:lstStyle>
            <a:lvl1pPr marL="685800" indent="-685800" algn="l" defTabSz="1828800">
              <a:spcBef>
                <a:spcPts val="1800"/>
              </a:spcBef>
              <a:buSzPct val="60000"/>
              <a:buBlip>
                <a:blip r:embed="rId2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Renders in the </a:t>
            </a:r>
            <a:r>
              <a:rPr sz="28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centre</a:t>
            </a:r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, in the order of entry (first at bottom)</a:t>
            </a:r>
          </a:p>
        </p:txBody>
      </p:sp>
      <p:pic>
        <p:nvPicPr>
          <p:cNvPr id="270" name="Window with StackPane" descr="Window with StackPa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898" y="2057686"/>
            <a:ext cx="2733132" cy="157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Window with StackPane" descr="Window with StackPa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407" y="3447316"/>
            <a:ext cx="3686147" cy="2534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Anchor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AnchorPane</a:t>
            </a:r>
          </a:p>
        </p:txBody>
      </p:sp>
      <p:sp>
        <p:nvSpPr>
          <p:cNvPr id="275" name="AnchorPane root = new AnchorPane();…"/>
          <p:cNvSpPr txBox="1"/>
          <p:nvPr/>
        </p:nvSpPr>
        <p:spPr>
          <a:xfrm>
            <a:off x="3573459" y="3639404"/>
            <a:ext cx="5253690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/>
          <a:p>
            <a:pPr algn="l" defTabSz="685800">
              <a:spcBef>
                <a:spcPts val="300"/>
              </a:spcBef>
              <a:defRPr sz="3800" b="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AnchorPane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root = new </a:t>
            </a: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AnchorPane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 defTabSz="685800">
              <a:spcBef>
                <a:spcPts val="300"/>
              </a:spcBef>
              <a:defRPr sz="3800" b="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root.getChildren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().add(text);</a:t>
            </a:r>
          </a:p>
          <a:p>
            <a:pPr algn="l" defTabSz="685800">
              <a:spcBef>
                <a:spcPts val="300"/>
              </a:spcBef>
              <a:defRPr sz="3800" b="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root.getChildren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().add(</a:t>
            </a: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lbl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 defTabSz="685800">
              <a:spcBef>
                <a:spcPts val="300"/>
              </a:spcBef>
              <a:defRPr sz="3800" b="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root.getChildren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().add(</a:t>
            </a: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 defTabSz="685800">
              <a:spcBef>
                <a:spcPts val="300"/>
              </a:spcBef>
              <a:defRPr sz="3800" b="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root.getChildren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().add(btn2);</a:t>
            </a:r>
          </a:p>
          <a:p>
            <a:pPr algn="l" defTabSz="685800">
              <a:spcBef>
                <a:spcPts val="300"/>
              </a:spcBef>
              <a:defRPr sz="3800" b="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AnchorPane.setTopAnchor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(text, 12.0);</a:t>
            </a:r>
          </a:p>
          <a:p>
            <a:pPr algn="l" defTabSz="685800">
              <a:spcBef>
                <a:spcPts val="300"/>
              </a:spcBef>
              <a:defRPr sz="3800" b="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AnchorPane.setRightAnchor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(text, 20.0);</a:t>
            </a:r>
          </a:p>
          <a:p>
            <a:pPr algn="l" defTabSz="685800">
              <a:spcBef>
                <a:spcPts val="300"/>
              </a:spcBef>
              <a:defRPr sz="3800" b="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AnchorPane.setBottomAnchor</a:t>
            </a:r>
            <a:r>
              <a:rPr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(btn2, 8.0);</a:t>
            </a:r>
          </a:p>
        </p:txBody>
      </p:sp>
      <p:pic>
        <p:nvPicPr>
          <p:cNvPr id="276" name="Window with AnchorPane" descr="Window with AnchorPa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68" y="1924746"/>
            <a:ext cx="2313813" cy="1338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Window with AnchorPane" descr="Window with AnchorPa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16" y="1734669"/>
            <a:ext cx="4086782" cy="2180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trol/Container combin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1737360">
              <a:defRPr sz="8360"/>
            </a:lvl1pPr>
          </a:lstStyle>
          <a:p>
            <a:r>
              <a:rPr sz="5400" dirty="0"/>
              <a:t>Control/Container combinations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GUI Principles</a:t>
            </a:r>
          </a:p>
        </p:txBody>
      </p:sp>
      <p:sp>
        <p:nvSpPr>
          <p:cNvPr id="79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03168" indent="-203168" defTabSz="541782">
              <a:spcBef>
                <a:spcPts val="450"/>
              </a:spcBef>
              <a:defRPr sz="5056"/>
            </a:pPr>
            <a:r>
              <a:rPr dirty="0"/>
              <a:t>Components: GUI building blocks.</a:t>
            </a:r>
          </a:p>
          <a:p>
            <a:pPr marL="304752" lvl="1" indent="-169307" defTabSz="541782">
              <a:spcBef>
                <a:spcPts val="375"/>
              </a:spcBef>
              <a:buFontTx/>
              <a:defRPr sz="4424"/>
            </a:pPr>
            <a:r>
              <a:rPr dirty="0"/>
              <a:t>Buttons, menus, sliders, etc.</a:t>
            </a:r>
          </a:p>
          <a:p>
            <a:pPr marL="203168" indent="-203168" defTabSz="541782">
              <a:spcBef>
                <a:spcPts val="450"/>
              </a:spcBef>
              <a:defRPr sz="5056"/>
            </a:pPr>
            <a:r>
              <a:rPr dirty="0"/>
              <a:t>Layout: arranging components to form a usable GUI.</a:t>
            </a:r>
          </a:p>
          <a:p>
            <a:pPr marL="304752" lvl="1" indent="-169307" defTabSz="541782">
              <a:spcBef>
                <a:spcPts val="375"/>
              </a:spcBef>
              <a:buFontTx/>
              <a:defRPr sz="4424"/>
            </a:pPr>
            <a:r>
              <a:rPr dirty="0"/>
              <a:t>Using layout </a:t>
            </a:r>
            <a:r>
              <a:rPr i="1" dirty="0"/>
              <a:t>managers</a:t>
            </a:r>
            <a:r>
              <a:rPr dirty="0"/>
              <a:t>.</a:t>
            </a:r>
          </a:p>
          <a:p>
            <a:pPr marL="203168" indent="-203168" defTabSz="541782">
              <a:spcBef>
                <a:spcPts val="450"/>
              </a:spcBef>
              <a:defRPr sz="5056"/>
            </a:pPr>
            <a:r>
              <a:rPr dirty="0"/>
              <a:t>Events: reacting to user input.</a:t>
            </a:r>
          </a:p>
          <a:p>
            <a:pPr marL="304752" lvl="1" indent="-169307" defTabSz="541782">
              <a:spcBef>
                <a:spcPts val="375"/>
              </a:spcBef>
              <a:buFontTx/>
              <a:defRPr sz="4424"/>
            </a:pPr>
            <a:r>
              <a:rPr dirty="0"/>
              <a:t>Button presses, menu selections, etc.</a:t>
            </a:r>
          </a:p>
          <a:p>
            <a:pPr marL="203168" indent="-203168" defTabSz="541782">
              <a:spcBef>
                <a:spcPts val="450"/>
              </a:spcBef>
              <a:defRPr sz="5056"/>
            </a:pPr>
            <a:r>
              <a:rPr dirty="0"/>
              <a:t>Styling: making things look nice</a:t>
            </a:r>
          </a:p>
          <a:p>
            <a:pPr marL="304752" lvl="1" indent="-169307" defTabSz="541782">
              <a:spcBef>
                <a:spcPts val="375"/>
              </a:spcBef>
              <a:buFontTx/>
              <a:defRPr sz="4424"/>
            </a:pPr>
            <a:r>
              <a:rPr dirty="0"/>
              <a:t>In code vs using CSS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croll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ScrollPane</a:t>
            </a:r>
          </a:p>
        </p:txBody>
      </p:sp>
      <p:pic>
        <p:nvPicPr>
          <p:cNvPr id="284" name="Window with ScrollPane" descr="Window with ScrollPa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323" y="2207212"/>
            <a:ext cx="3515571" cy="1319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Window with ScrollPane" descr="Window with ScrollPa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34" y="4042084"/>
            <a:ext cx="3651441" cy="201079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BorderPane root = new BorderPane();…"/>
          <p:cNvSpPr txBox="1"/>
          <p:nvPr/>
        </p:nvSpPr>
        <p:spPr>
          <a:xfrm>
            <a:off x="2101611" y="3467574"/>
            <a:ext cx="4224233" cy="1915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defRPr sz="4000" b="0">
                <a:latin typeface="Courier"/>
                <a:ea typeface="Courier"/>
                <a:cs typeface="Courier"/>
                <a:sym typeface="Courier"/>
              </a:defRPr>
            </a:pPr>
            <a:r>
              <a:rPr sz="1500" dirty="0" err="1">
                <a:solidFill>
                  <a:schemeClr val="tx1"/>
                </a:solidFill>
              </a:rPr>
              <a:t>BorderPane</a:t>
            </a:r>
            <a:r>
              <a:rPr sz="1500" dirty="0">
                <a:solidFill>
                  <a:schemeClr val="tx1"/>
                </a:solidFill>
              </a:rPr>
              <a:t> root = new </a:t>
            </a:r>
            <a:r>
              <a:rPr sz="1500" dirty="0" err="1">
                <a:solidFill>
                  <a:schemeClr val="tx1"/>
                </a:solidFill>
              </a:rPr>
              <a:t>BorderPane</a:t>
            </a:r>
            <a:r>
              <a:rPr sz="1500" dirty="0">
                <a:solidFill>
                  <a:schemeClr val="tx1"/>
                </a:solidFill>
              </a:rPr>
              <a:t>();</a:t>
            </a:r>
          </a:p>
          <a:p>
            <a:pPr algn="l" defTabSz="685800">
              <a:defRPr sz="4000" b="0">
                <a:latin typeface="Courier"/>
                <a:ea typeface="Courier"/>
                <a:cs typeface="Courier"/>
                <a:sym typeface="Courier"/>
              </a:defRPr>
            </a:pPr>
            <a:r>
              <a:rPr sz="1500" dirty="0" err="1">
                <a:solidFill>
                  <a:schemeClr val="tx1"/>
                </a:solidFill>
              </a:rPr>
              <a:t>ScrollPane</a:t>
            </a:r>
            <a:r>
              <a:rPr sz="1500" dirty="0">
                <a:solidFill>
                  <a:schemeClr val="tx1"/>
                </a:solidFill>
              </a:rPr>
              <a:t> </a:t>
            </a:r>
            <a:r>
              <a:rPr sz="1500" dirty="0" err="1">
                <a:solidFill>
                  <a:schemeClr val="tx1"/>
                </a:solidFill>
              </a:rPr>
              <a:t>sp</a:t>
            </a:r>
            <a:r>
              <a:rPr sz="1500" dirty="0">
                <a:solidFill>
                  <a:schemeClr val="tx1"/>
                </a:solidFill>
              </a:rPr>
              <a:t> = new </a:t>
            </a:r>
            <a:r>
              <a:rPr sz="1500" dirty="0" err="1">
                <a:solidFill>
                  <a:schemeClr val="tx1"/>
                </a:solidFill>
              </a:rPr>
              <a:t>ScrollPane</a:t>
            </a:r>
            <a:r>
              <a:rPr sz="1500" dirty="0">
                <a:solidFill>
                  <a:schemeClr val="tx1"/>
                </a:solidFill>
              </a:rPr>
              <a:t>();</a:t>
            </a:r>
          </a:p>
          <a:p>
            <a:pPr algn="l" defTabSz="685800">
              <a:defRPr sz="4000" b="0">
                <a:latin typeface="Courier"/>
                <a:ea typeface="Courier"/>
                <a:cs typeface="Courier"/>
                <a:sym typeface="Courier"/>
              </a:defRPr>
            </a:pPr>
            <a:r>
              <a:rPr sz="1500" dirty="0">
                <a:solidFill>
                  <a:schemeClr val="tx1"/>
                </a:solidFill>
              </a:rPr>
              <a:t>        </a:t>
            </a:r>
          </a:p>
          <a:p>
            <a:pPr algn="l" defTabSz="685800">
              <a:defRPr sz="4000" b="0">
                <a:latin typeface="Courier"/>
                <a:ea typeface="Courier"/>
                <a:cs typeface="Courier"/>
                <a:sym typeface="Courier"/>
              </a:defRPr>
            </a:pPr>
            <a:r>
              <a:rPr sz="1500" dirty="0" err="1">
                <a:solidFill>
                  <a:schemeClr val="tx1"/>
                </a:solidFill>
              </a:rPr>
              <a:t>sp.setVmax</a:t>
            </a:r>
            <a:r>
              <a:rPr sz="1500" dirty="0">
                <a:solidFill>
                  <a:schemeClr val="tx1"/>
                </a:solidFill>
              </a:rPr>
              <a:t>(440);</a:t>
            </a:r>
          </a:p>
          <a:p>
            <a:pPr algn="l" defTabSz="685800">
              <a:defRPr sz="4000" b="0">
                <a:latin typeface="Courier"/>
                <a:ea typeface="Courier"/>
                <a:cs typeface="Courier"/>
                <a:sym typeface="Courier"/>
              </a:defRPr>
            </a:pPr>
            <a:r>
              <a:rPr sz="1500" dirty="0" err="1">
                <a:solidFill>
                  <a:schemeClr val="tx1"/>
                </a:solidFill>
              </a:rPr>
              <a:t>sp.setPrefSize</a:t>
            </a:r>
            <a:r>
              <a:rPr sz="1500" dirty="0">
                <a:solidFill>
                  <a:schemeClr val="tx1"/>
                </a:solidFill>
              </a:rPr>
              <a:t>(115, 150);</a:t>
            </a:r>
          </a:p>
          <a:p>
            <a:pPr algn="l" defTabSz="685800">
              <a:defRPr sz="4000" b="0">
                <a:latin typeface="Courier"/>
                <a:ea typeface="Courier"/>
                <a:cs typeface="Courier"/>
                <a:sym typeface="Courier"/>
              </a:defRPr>
            </a:pPr>
            <a:r>
              <a:rPr sz="1500" dirty="0" err="1">
                <a:solidFill>
                  <a:schemeClr val="tx1"/>
                </a:solidFill>
              </a:rPr>
              <a:t>sp.setContent</a:t>
            </a:r>
            <a:r>
              <a:rPr sz="1500" dirty="0">
                <a:solidFill>
                  <a:schemeClr val="tx1"/>
                </a:solidFill>
              </a:rPr>
              <a:t>(text);</a:t>
            </a:r>
          </a:p>
          <a:p>
            <a:pPr algn="l" defTabSz="685800">
              <a:defRPr sz="4000" b="0">
                <a:latin typeface="Courier"/>
                <a:ea typeface="Courier"/>
                <a:cs typeface="Courier"/>
                <a:sym typeface="Courier"/>
              </a:defRPr>
            </a:pPr>
            <a:endParaRPr sz="1500" dirty="0">
              <a:solidFill>
                <a:schemeClr val="tx1"/>
              </a:solidFill>
            </a:endParaRPr>
          </a:p>
          <a:p>
            <a:pPr algn="l" defTabSz="685800">
              <a:defRPr sz="4000" b="0">
                <a:latin typeface="Courier"/>
                <a:ea typeface="Courier"/>
                <a:cs typeface="Courier"/>
                <a:sym typeface="Courier"/>
              </a:defRPr>
            </a:pPr>
            <a:r>
              <a:rPr sz="1500" dirty="0" err="1">
                <a:solidFill>
                  <a:schemeClr val="tx1"/>
                </a:solidFill>
              </a:rPr>
              <a:t>root.setCenter</a:t>
            </a:r>
            <a:r>
              <a:rPr sz="1500" dirty="0">
                <a:solidFill>
                  <a:schemeClr val="tx1"/>
                </a:solidFill>
              </a:rPr>
              <a:t>(</a:t>
            </a:r>
            <a:r>
              <a:rPr sz="1500" dirty="0" err="1">
                <a:solidFill>
                  <a:schemeClr val="tx1"/>
                </a:solidFill>
              </a:rPr>
              <a:t>sp</a:t>
            </a:r>
            <a:r>
              <a:rPr sz="1500" dirty="0">
                <a:solidFill>
                  <a:schemeClr val="tx1"/>
                </a:solidFill>
              </a:rPr>
              <a:t>);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plitP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SplitPane</a:t>
            </a:r>
          </a:p>
        </p:txBody>
      </p:sp>
      <p:pic>
        <p:nvPicPr>
          <p:cNvPr id="290" name="Window with SplitPane" descr="Window with SplitPa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51" y="2344312"/>
            <a:ext cx="4341621" cy="1810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Movable divider…"/>
          <p:cNvSpPr txBox="1"/>
          <p:nvPr/>
        </p:nvSpPr>
        <p:spPr>
          <a:xfrm>
            <a:off x="4296709" y="4155216"/>
            <a:ext cx="3613307" cy="1451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/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3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Movable divider</a:t>
            </a:r>
          </a:p>
          <a:p>
            <a:pPr marL="257175" indent="-257175" algn="l" defTabSz="685800">
              <a:spcBef>
                <a:spcPts val="675"/>
              </a:spcBef>
              <a:buSzPct val="60000"/>
              <a:buBlip>
                <a:blip r:embed="rId3"/>
              </a:buBlip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Can be horizontal or vertical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Viewer main window" descr="ImageViewer main wind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602" y="836973"/>
            <a:ext cx="6494795" cy="5184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Nesting layout pa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Nesting layout panes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331A-A0F9-DA37-DDCE-8A2186C1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Nested Containers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26BF8-51D0-F5E5-5943-8BACC88C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11" y="1916199"/>
            <a:ext cx="5150578" cy="43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9491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331A-A0F9-DA37-DDCE-8A2186C1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Nested Containers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6DB03-22DD-4B69-B362-2C6C6E1A5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58" y="2123833"/>
            <a:ext cx="6351410" cy="37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8285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All “parent” nodes have childr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All “parent” nodes have children</a:t>
            </a:r>
          </a:p>
          <a:p>
            <a:r>
              <a:rPr dirty="0"/>
              <a:t>Held as an internal list</a:t>
            </a:r>
          </a:p>
          <a:p>
            <a:r>
              <a:rPr dirty="0"/>
              <a:t>Pane exposes children:</a:t>
            </a:r>
            <a:br>
              <a:rPr dirty="0"/>
            </a:br>
            <a:br>
              <a:rPr sz="1425" dirty="0"/>
            </a:br>
            <a:r>
              <a:rPr sz="24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ObservableList</a:t>
            </a:r>
            <a:r>
              <a:rPr sz="24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&lt;Node&gt; </a:t>
            </a:r>
            <a:r>
              <a:rPr sz="24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getChildren</a:t>
            </a:r>
            <a:r>
              <a:rPr sz="24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</a:p>
          <a:p>
            <a:endParaRPr sz="2025" dirty="0">
              <a:latin typeface="Courier"/>
              <a:ea typeface="Courier"/>
              <a:cs typeface="Courier"/>
              <a:sym typeface="Courier"/>
            </a:endParaRPr>
          </a:p>
          <a:p>
            <a:pPr marL="357100" indent="-357100"/>
            <a:r>
              <a:rPr dirty="0"/>
              <a:t>Child nodes added by adding to this list:</a:t>
            </a:r>
            <a:br>
              <a:rPr dirty="0"/>
            </a:br>
            <a:br>
              <a:rPr sz="1425" dirty="0"/>
            </a:br>
            <a:r>
              <a:rPr sz="24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root.getChildren</a:t>
            </a:r>
            <a:r>
              <a:rPr sz="24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().add(button);</a:t>
            </a:r>
            <a:endParaRPr sz="2025" b="1" dirty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28" name="Pane"/>
          <p:cNvSpPr/>
          <p:nvPr/>
        </p:nvSpPr>
        <p:spPr>
          <a:xfrm>
            <a:off x="8493505" y="2736053"/>
            <a:ext cx="1813373" cy="1040817"/>
          </a:xfrm>
          <a:prstGeom prst="rect">
            <a:avLst/>
          </a:prstGeom>
          <a:gradFill>
            <a:gsLst>
              <a:gs pos="0">
                <a:srgbClr val="BB973D"/>
              </a:gs>
              <a:gs pos="35000">
                <a:srgbClr val="BDA161"/>
              </a:gs>
              <a:gs pos="100000">
                <a:srgbClr val="E6EBB7"/>
              </a:gs>
            </a:gsLst>
            <a:lin ang="16200000"/>
          </a:gradFill>
          <a:ln w="12700">
            <a:solidFill>
              <a:srgbClr val="000000"/>
            </a:solidFill>
            <a:bevel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 dirty="0">
                <a:latin typeface="Tw Cen MT" panose="020B0602020104020603" pitchFamily="34" charset="77"/>
              </a:rPr>
              <a:t>Pane</a:t>
            </a:r>
            <a:endParaRPr sz="1800" dirty="0">
              <a:latin typeface="Tw Cen MT" panose="020B06020201040206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F8227-D1AF-75E6-091E-750497CD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36" y="395556"/>
            <a:ext cx="10747254" cy="1143001"/>
          </a:xfrm>
        </p:spPr>
        <p:txBody>
          <a:bodyPr/>
          <a:lstStyle/>
          <a:p>
            <a:r>
              <a:rPr lang="en-GB" dirty="0"/>
              <a:t>Nested Containers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BE517-07A9-3BEF-322B-04E88F42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an Application</a:t>
            </a:r>
            <a:endParaRPr lang="en-US" dirty="0"/>
          </a:p>
        </p:txBody>
      </p:sp>
      <p:sp>
        <p:nvSpPr>
          <p:cNvPr id="445" name="Text Box 3"/>
          <p:cNvSpPr txBox="1"/>
          <p:nvPr/>
        </p:nvSpPr>
        <p:spPr>
          <a:xfrm>
            <a:off x="2223098" y="1827100"/>
            <a:ext cx="6527781" cy="4472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00" tIns="35100" rIns="35100" bIns="35100">
            <a:spAutoFit/>
          </a:bodyPr>
          <a:lstStyle/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import </a:t>
            </a:r>
            <a:r>
              <a:rPr sz="1100" dirty="0" err="1"/>
              <a:t>javafx.application.Application</a:t>
            </a:r>
            <a:r>
              <a:rPr sz="1100" dirty="0"/>
              <a:t>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import </a:t>
            </a:r>
            <a:r>
              <a:rPr sz="1100" dirty="0" err="1"/>
              <a:t>javafx.stage.Stage</a:t>
            </a:r>
            <a:r>
              <a:rPr sz="1100" dirty="0"/>
              <a:t>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import </a:t>
            </a:r>
            <a:r>
              <a:rPr sz="1100" dirty="0" err="1"/>
              <a:t>javafx.scene.Scene</a:t>
            </a:r>
            <a:r>
              <a:rPr sz="1100" dirty="0"/>
              <a:t>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import </a:t>
            </a:r>
            <a:r>
              <a:rPr sz="1100" dirty="0" err="1"/>
              <a:t>javafx.scene.control</a:t>
            </a:r>
            <a:r>
              <a:rPr sz="1100" dirty="0"/>
              <a:t>.*;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import </a:t>
            </a:r>
            <a:r>
              <a:rPr sz="1100" dirty="0" err="1"/>
              <a:t>javafx.scene.layout</a:t>
            </a:r>
            <a:r>
              <a:rPr sz="1100" dirty="0"/>
              <a:t>.*;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endParaRPr sz="1100" dirty="0"/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public class </a:t>
            </a:r>
            <a:r>
              <a:rPr sz="1100" dirty="0" err="1"/>
              <a:t>ImageViewer</a:t>
            </a:r>
            <a:r>
              <a:rPr sz="1100" dirty="0"/>
              <a:t> extends Application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{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/**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* The main entry point for JavaFX programs.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*/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@Override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public void start(Stage stage)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{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Label </a:t>
            </a:r>
            <a:r>
              <a:rPr sz="1100" dirty="0" err="1"/>
              <a:t>myLabel</a:t>
            </a:r>
            <a:r>
              <a:rPr sz="1100" dirty="0"/>
              <a:t> = new Label("I am a label. I can display some text.");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endParaRPr sz="1100" dirty="0"/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</a:t>
            </a:r>
            <a:r>
              <a:rPr sz="1100" dirty="0" err="1"/>
              <a:t>StackPane</a:t>
            </a:r>
            <a:r>
              <a:rPr sz="1100" dirty="0"/>
              <a:t> root = new </a:t>
            </a:r>
            <a:r>
              <a:rPr sz="1100" dirty="0" err="1"/>
              <a:t>StackPane</a:t>
            </a:r>
            <a:r>
              <a:rPr sz="1100" dirty="0"/>
              <a:t>();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</a:t>
            </a:r>
            <a:r>
              <a:rPr sz="1100" dirty="0" err="1"/>
              <a:t>root.getChildren</a:t>
            </a:r>
            <a:r>
              <a:rPr sz="1100" dirty="0"/>
              <a:t>().add(</a:t>
            </a:r>
            <a:r>
              <a:rPr sz="1100" dirty="0" err="1"/>
              <a:t>myLabel</a:t>
            </a:r>
            <a:r>
              <a:rPr sz="1100" dirty="0"/>
              <a:t>);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endParaRPr sz="1100" dirty="0"/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Scene scene = new Scene(root, 300, 100);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endParaRPr sz="1100" dirty="0"/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</a:t>
            </a:r>
            <a:r>
              <a:rPr sz="1100" dirty="0" err="1"/>
              <a:t>stage.setTitle</a:t>
            </a:r>
            <a:r>
              <a:rPr sz="1100" dirty="0"/>
              <a:t>("</a:t>
            </a:r>
            <a:r>
              <a:rPr sz="1100" dirty="0" err="1"/>
              <a:t>ImageViewer</a:t>
            </a:r>
            <a:r>
              <a:rPr sz="1100" dirty="0"/>
              <a:t>");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</a:t>
            </a:r>
            <a:r>
              <a:rPr sz="1100" dirty="0" err="1"/>
              <a:t>stage.setScene</a:t>
            </a:r>
            <a:r>
              <a:rPr sz="1100" dirty="0"/>
              <a:t>(scene);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</a:t>
            </a:r>
            <a:r>
              <a:rPr sz="1100" dirty="0" err="1"/>
              <a:t>stage.show</a:t>
            </a:r>
            <a:r>
              <a:rPr sz="1100" dirty="0"/>
              <a:t>();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}</a:t>
            </a:r>
          </a:p>
          <a:p>
            <a:pPr algn="l" defTabSz="6858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}</a:t>
            </a:r>
          </a:p>
        </p:txBody>
      </p:sp>
      <p:pic>
        <p:nvPicPr>
          <p:cNvPr id="446" name="ImageViewer 0.1 window" descr="ImageViewer 0.1 window"/>
          <p:cNvPicPr>
            <a:picLocks noChangeAspect="1"/>
          </p:cNvPicPr>
          <p:nvPr/>
        </p:nvPicPr>
        <p:blipFill>
          <a:blip r:embed="rId3"/>
          <a:srcRect l="10830" t="10588" r="11072" b="23648"/>
          <a:stretch/>
        </p:blipFill>
        <p:spPr>
          <a:xfrm>
            <a:off x="7434814" y="2166208"/>
            <a:ext cx="3208601" cy="1534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menus</a:t>
            </a:r>
          </a:p>
        </p:txBody>
      </p:sp>
      <p:sp>
        <p:nvSpPr>
          <p:cNvPr id="452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800" dirty="0" err="1"/>
              <a:t>MenuBar</a:t>
            </a:r>
            <a:endParaRPr dirty="0"/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dirty="0"/>
              <a:t>Displayed below the title.</a:t>
            </a:r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dirty="0"/>
              <a:t>Contains the menus.</a:t>
            </a:r>
          </a:p>
          <a:p>
            <a:pPr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800" dirty="0"/>
              <a:t>Menu</a:t>
            </a:r>
            <a:endParaRPr dirty="0"/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dirty="0"/>
              <a:t>e.g. </a:t>
            </a:r>
            <a:r>
              <a:rPr i="1" dirty="0"/>
              <a:t>File</a:t>
            </a:r>
            <a:r>
              <a:rPr dirty="0"/>
              <a:t>. Contains the menu items.</a:t>
            </a:r>
          </a:p>
          <a:p>
            <a:pPr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800" dirty="0" err="1"/>
              <a:t>MenuItem</a:t>
            </a:r>
            <a:endParaRPr dirty="0"/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dirty="0"/>
              <a:t>e.g. </a:t>
            </a:r>
            <a:r>
              <a:rPr i="1" dirty="0"/>
              <a:t>Open.</a:t>
            </a:r>
            <a:r>
              <a:rPr dirty="0"/>
              <a:t> Individual items.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Adding men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menus</a:t>
            </a:r>
          </a:p>
        </p:txBody>
      </p:sp>
      <p:sp>
        <p:nvSpPr>
          <p:cNvPr id="456" name="Menus are usually added in a VBox:"/>
          <p:cNvSpPr txBox="1">
            <a:spLocks noGrp="1"/>
          </p:cNvSpPr>
          <p:nvPr>
            <p:ph type="body" idx="1"/>
          </p:nvPr>
        </p:nvSpPr>
        <p:spPr>
          <a:xfrm>
            <a:off x="1053548" y="2148134"/>
            <a:ext cx="4434270" cy="78098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dirty="0"/>
              <a:t>Menus are usually added in a </a:t>
            </a:r>
            <a:r>
              <a:rPr dirty="0" err="1"/>
              <a:t>VBox</a:t>
            </a:r>
            <a:r>
              <a:rPr dirty="0"/>
              <a:t>:</a:t>
            </a:r>
          </a:p>
        </p:txBody>
      </p:sp>
      <p:pic>
        <p:nvPicPr>
          <p:cNvPr id="457" name="ImageViewer with menu" descr="ImageViewer with men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32" y="1931895"/>
            <a:ext cx="5283965" cy="407269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angle"/>
          <p:cNvSpPr/>
          <p:nvPr/>
        </p:nvSpPr>
        <p:spPr>
          <a:xfrm>
            <a:off x="5637807" y="2453979"/>
            <a:ext cx="4199815" cy="2841347"/>
          </a:xfrm>
          <a:prstGeom prst="rect">
            <a:avLst/>
          </a:prstGeom>
          <a:ln w="127000">
            <a:solidFill>
              <a:srgbClr val="E32117"/>
            </a:solidFill>
            <a:bevel/>
          </a:ln>
        </p:spPr>
        <p:txBody>
          <a:bodyPr lIns="17145" rIns="17145"/>
          <a:lstStyle/>
          <a:p>
            <a:pPr algn="l" defTabSz="3429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endParaRPr sz="900"/>
          </a:p>
        </p:txBody>
      </p:sp>
      <p:sp>
        <p:nvSpPr>
          <p:cNvPr id="459" name="Line"/>
          <p:cNvSpPr/>
          <p:nvPr/>
        </p:nvSpPr>
        <p:spPr>
          <a:xfrm>
            <a:off x="5614214" y="2668698"/>
            <a:ext cx="4247001" cy="0"/>
          </a:xfrm>
          <a:prstGeom prst="line">
            <a:avLst/>
          </a:prstGeom>
          <a:ln w="127000">
            <a:solidFill>
              <a:srgbClr val="E32118"/>
            </a:solidFill>
            <a:bevel/>
          </a:ln>
        </p:spPr>
        <p:txBody>
          <a:bodyPr lIns="17145" rIns="17145"/>
          <a:lstStyle/>
          <a:p>
            <a:pPr algn="l" defTabSz="17145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450"/>
          </a:p>
        </p:txBody>
      </p:sp>
      <p:grpSp>
        <p:nvGrpSpPr>
          <p:cNvPr id="464" name="Group"/>
          <p:cNvGrpSpPr/>
          <p:nvPr/>
        </p:nvGrpSpPr>
        <p:grpSpPr>
          <a:xfrm>
            <a:off x="2694225" y="3303110"/>
            <a:ext cx="1162363" cy="1758157"/>
            <a:chOff x="0" y="0"/>
            <a:chExt cx="3099632" cy="4688417"/>
          </a:xfrm>
        </p:grpSpPr>
        <p:sp>
          <p:nvSpPr>
            <p:cNvPr id="460" name="Rectangle"/>
            <p:cNvSpPr/>
            <p:nvPr/>
          </p:nvSpPr>
          <p:spPr>
            <a:xfrm>
              <a:off x="0" y="0"/>
              <a:ext cx="3099633" cy="1181182"/>
            </a:xfrm>
            <a:prstGeom prst="rect">
              <a:avLst/>
            </a:prstGeom>
            <a:noFill/>
            <a:ln w="127000" cap="flat">
              <a:solidFill>
                <a:srgbClr val="E32117"/>
              </a:solidFill>
              <a:prstDash val="solid"/>
              <a:bevel/>
            </a:ln>
            <a:effectLst/>
          </p:spPr>
          <p:txBody>
            <a:bodyPr wrap="square" lIns="17145" tIns="17145" rIns="17145" bIns="17145" numCol="1" anchor="t">
              <a:noAutofit/>
            </a:bodyPr>
            <a:lstStyle/>
            <a:p>
              <a:pPr algn="l" defTabSz="342900">
                <a:defRPr sz="2400"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900"/>
            </a:p>
          </p:txBody>
        </p:sp>
        <p:sp>
          <p:nvSpPr>
            <p:cNvPr id="461" name="Rectangle"/>
            <p:cNvSpPr/>
            <p:nvPr/>
          </p:nvSpPr>
          <p:spPr>
            <a:xfrm>
              <a:off x="0" y="1180956"/>
              <a:ext cx="3099633" cy="1181183"/>
            </a:xfrm>
            <a:prstGeom prst="rect">
              <a:avLst/>
            </a:prstGeom>
            <a:noFill/>
            <a:ln w="127000" cap="flat">
              <a:solidFill>
                <a:srgbClr val="E32117"/>
              </a:solidFill>
              <a:prstDash val="solid"/>
              <a:bevel/>
            </a:ln>
            <a:effectLst/>
          </p:spPr>
          <p:txBody>
            <a:bodyPr wrap="square" lIns="17145" tIns="17145" rIns="17145" bIns="17145" numCol="1" anchor="t">
              <a:noAutofit/>
            </a:bodyPr>
            <a:lstStyle/>
            <a:p>
              <a:pPr algn="l" defTabSz="342900">
                <a:defRPr sz="2400"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900"/>
            </a:p>
          </p:txBody>
        </p:sp>
        <p:sp>
          <p:nvSpPr>
            <p:cNvPr id="462" name="Rectangle"/>
            <p:cNvSpPr/>
            <p:nvPr/>
          </p:nvSpPr>
          <p:spPr>
            <a:xfrm>
              <a:off x="0" y="2349706"/>
              <a:ext cx="3099633" cy="1181183"/>
            </a:xfrm>
            <a:prstGeom prst="rect">
              <a:avLst/>
            </a:prstGeom>
            <a:noFill/>
            <a:ln w="127000" cap="flat">
              <a:solidFill>
                <a:srgbClr val="E32117"/>
              </a:solidFill>
              <a:prstDash val="solid"/>
              <a:bevel/>
            </a:ln>
            <a:effectLst/>
          </p:spPr>
          <p:txBody>
            <a:bodyPr wrap="square" lIns="17145" tIns="17145" rIns="17145" bIns="17145" numCol="1" anchor="t">
              <a:noAutofit/>
            </a:bodyPr>
            <a:lstStyle/>
            <a:p>
              <a:pPr algn="l" defTabSz="342900">
                <a:defRPr sz="2400"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900"/>
            </a:p>
          </p:txBody>
        </p:sp>
        <p:sp>
          <p:nvSpPr>
            <p:cNvPr id="463" name="Rectangle"/>
            <p:cNvSpPr/>
            <p:nvPr/>
          </p:nvSpPr>
          <p:spPr>
            <a:xfrm>
              <a:off x="0" y="3507235"/>
              <a:ext cx="3099633" cy="1181183"/>
            </a:xfrm>
            <a:prstGeom prst="rect">
              <a:avLst/>
            </a:prstGeom>
            <a:noFill/>
            <a:ln w="127000" cap="flat">
              <a:solidFill>
                <a:srgbClr val="E32117"/>
              </a:solidFill>
              <a:prstDash val="solid"/>
              <a:bevel/>
            </a:ln>
            <a:effectLst/>
          </p:spPr>
          <p:txBody>
            <a:bodyPr wrap="square" lIns="17145" tIns="17145" rIns="17145" bIns="17145" numCol="1" anchor="t">
              <a:noAutofit/>
            </a:bodyPr>
            <a:lstStyle/>
            <a:p>
              <a:pPr algn="l" defTabSz="342900">
                <a:defRPr sz="2400"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90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AWT, Swing and JavaFX</a:t>
            </a:r>
          </a:p>
        </p:txBody>
      </p:sp>
      <p:pic>
        <p:nvPicPr>
          <p:cNvPr id="83" name="Graphic: classes" descr="Graphic: class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03" y="2944816"/>
            <a:ext cx="1905000" cy="2066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Graphic: classes" descr="Graphic: class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342" y="2621709"/>
            <a:ext cx="1905000" cy="2389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Graphic: classes" descr="Graphic: class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61" y="3260033"/>
            <a:ext cx="1904418" cy="1751385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AWT"/>
          <p:cNvSpPr txBox="1"/>
          <p:nvPr/>
        </p:nvSpPr>
        <p:spPr>
          <a:xfrm rot="1553492">
            <a:off x="3050843" y="4035080"/>
            <a:ext cx="59792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 i="1"/>
            </a:lvl1pPr>
          </a:lstStyle>
          <a:p>
            <a:r>
              <a:rPr sz="1950"/>
              <a:t>AWT</a:t>
            </a:r>
          </a:p>
        </p:txBody>
      </p:sp>
      <p:sp>
        <p:nvSpPr>
          <p:cNvPr id="87" name="AWT"/>
          <p:cNvSpPr txBox="1"/>
          <p:nvPr/>
        </p:nvSpPr>
        <p:spPr>
          <a:xfrm rot="1553492">
            <a:off x="5059828" y="4327404"/>
            <a:ext cx="59792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 i="1"/>
            </a:lvl1pPr>
          </a:lstStyle>
          <a:p>
            <a:r>
              <a:rPr sz="1950"/>
              <a:t>AWT</a:t>
            </a:r>
          </a:p>
        </p:txBody>
      </p:sp>
      <p:sp>
        <p:nvSpPr>
          <p:cNvPr id="88" name="Swing"/>
          <p:cNvSpPr txBox="1"/>
          <p:nvPr/>
        </p:nvSpPr>
        <p:spPr>
          <a:xfrm rot="1553492">
            <a:off x="5182904" y="3434872"/>
            <a:ext cx="77264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 i="1"/>
            </a:lvl1pPr>
          </a:lstStyle>
          <a:p>
            <a:r>
              <a:rPr sz="1950"/>
              <a:t>Swing</a:t>
            </a:r>
          </a:p>
        </p:txBody>
      </p:sp>
      <p:sp>
        <p:nvSpPr>
          <p:cNvPr id="89" name="JavaFX"/>
          <p:cNvSpPr txBox="1"/>
          <p:nvPr/>
        </p:nvSpPr>
        <p:spPr>
          <a:xfrm rot="1553492">
            <a:off x="7131266" y="3306083"/>
            <a:ext cx="91210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5200" i="1">
                <a:solidFill>
                  <a:srgbClr val="FFFFFF"/>
                </a:solidFill>
              </a:defRPr>
            </a:lvl1pPr>
          </a:lstStyle>
          <a:p>
            <a:r>
              <a:rPr sz="1950"/>
              <a:t>JavaFX</a:t>
            </a:r>
          </a:p>
        </p:txBody>
      </p:sp>
      <p:sp>
        <p:nvSpPr>
          <p:cNvPr id="90" name="AWT"/>
          <p:cNvSpPr txBox="1"/>
          <p:nvPr/>
        </p:nvSpPr>
        <p:spPr>
          <a:xfrm rot="16228887">
            <a:off x="6960811" y="4044884"/>
            <a:ext cx="490520" cy="280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i="1"/>
            </a:lvl1pPr>
          </a:lstStyle>
          <a:p>
            <a:r>
              <a:rPr sz="1575"/>
              <a:t>AWT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3" animBg="1" advAuto="0"/>
      <p:bldP spid="84" grpId="6" animBg="1" advAuto="0"/>
      <p:bldP spid="85" grpId="1" animBg="1" advAuto="0"/>
      <p:bldP spid="86" grpId="2" animBg="1" advAuto="0"/>
      <p:bldP spid="87" grpId="4" animBg="1" advAuto="0"/>
      <p:bldP spid="88" grpId="5" animBg="1" advAuto="0"/>
      <p:bldP spid="89" grpId="7" animBg="1" advAuto="0"/>
      <p:bldP spid="90" grpId="8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2"/>
          <p:cNvSpPr txBox="1"/>
          <p:nvPr/>
        </p:nvSpPr>
        <p:spPr>
          <a:xfrm>
            <a:off x="1985413" y="871072"/>
            <a:ext cx="8221174" cy="5115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100" tIns="35100" rIns="35100" bIns="35100">
            <a:spAutoFit/>
          </a:bodyPr>
          <a:lstStyle/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private void </a:t>
            </a:r>
            <a:r>
              <a:rPr sz="1800" dirty="0" err="1"/>
              <a:t>makeMenuBar</a:t>
            </a:r>
            <a:r>
              <a:rPr sz="1800" dirty="0"/>
              <a:t>(Pane parent)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{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  <a:r>
              <a:rPr sz="1800" dirty="0" err="1"/>
              <a:t>MenuBar</a:t>
            </a:r>
            <a:r>
              <a:rPr sz="1800" dirty="0"/>
              <a:t> </a:t>
            </a:r>
            <a:r>
              <a:rPr sz="1800" dirty="0" err="1"/>
              <a:t>menubar</a:t>
            </a:r>
            <a:r>
              <a:rPr sz="1800" dirty="0"/>
              <a:t> = new </a:t>
            </a:r>
            <a:r>
              <a:rPr sz="1800" dirty="0" err="1"/>
              <a:t>MenuBar</a:t>
            </a:r>
            <a:r>
              <a:rPr sz="1800" dirty="0"/>
              <a:t>();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  <a:r>
              <a:rPr sz="1800" dirty="0" err="1"/>
              <a:t>parent.getChildren</a:t>
            </a:r>
            <a:r>
              <a:rPr sz="1800" dirty="0"/>
              <a:t>().add(</a:t>
            </a:r>
            <a:r>
              <a:rPr sz="1800" dirty="0" err="1"/>
              <a:t>menubar</a:t>
            </a:r>
            <a:r>
              <a:rPr sz="1800" dirty="0"/>
              <a:t>);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Menu </a:t>
            </a:r>
            <a:r>
              <a:rPr sz="1800" dirty="0" err="1"/>
              <a:t>fileMenu</a:t>
            </a:r>
            <a:r>
              <a:rPr sz="1800" dirty="0"/>
              <a:t> = new Menu("File");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  <a:r>
              <a:rPr sz="1800" dirty="0" err="1"/>
              <a:t>MenuItem</a:t>
            </a:r>
            <a:r>
              <a:rPr sz="1800" dirty="0"/>
              <a:t> </a:t>
            </a:r>
            <a:r>
              <a:rPr sz="1800" dirty="0" err="1"/>
              <a:t>openItem</a:t>
            </a:r>
            <a:r>
              <a:rPr sz="1800" dirty="0"/>
              <a:t> = new </a:t>
            </a:r>
            <a:r>
              <a:rPr sz="1800" dirty="0" err="1"/>
              <a:t>MenuItem</a:t>
            </a:r>
            <a:r>
              <a:rPr sz="1800" dirty="0"/>
              <a:t>("Open");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  <a:r>
              <a:rPr sz="1800" dirty="0" err="1"/>
              <a:t>MenuItem</a:t>
            </a:r>
            <a:r>
              <a:rPr sz="1800" dirty="0"/>
              <a:t> </a:t>
            </a:r>
            <a:r>
              <a:rPr sz="1800" dirty="0" err="1"/>
              <a:t>quitItem</a:t>
            </a:r>
            <a:r>
              <a:rPr sz="1800" dirty="0"/>
              <a:t> = new </a:t>
            </a:r>
            <a:r>
              <a:rPr sz="1800" dirty="0" err="1"/>
              <a:t>MenuItem</a:t>
            </a:r>
            <a:r>
              <a:rPr sz="1800" dirty="0"/>
              <a:t>("Quit");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endParaRPr sz="1800" dirty="0"/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  <a:r>
              <a:rPr sz="1800" dirty="0" err="1"/>
              <a:t>fileMenu.getItems</a:t>
            </a:r>
            <a:r>
              <a:rPr sz="1800" dirty="0"/>
              <a:t>().</a:t>
            </a:r>
            <a:r>
              <a:rPr sz="1800" dirty="0" err="1"/>
              <a:t>addAll</a:t>
            </a:r>
            <a:r>
              <a:rPr sz="1800" dirty="0"/>
              <a:t>(</a:t>
            </a:r>
            <a:r>
              <a:rPr sz="1800" dirty="0" err="1"/>
              <a:t>openItem</a:t>
            </a:r>
            <a:r>
              <a:rPr sz="1800" dirty="0"/>
              <a:t>, </a:t>
            </a:r>
            <a:r>
              <a:rPr sz="1800" dirty="0" err="1"/>
              <a:t>quitItem</a:t>
            </a:r>
            <a:r>
              <a:rPr sz="1800" dirty="0"/>
              <a:t>);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  <a:r>
              <a:rPr sz="1800" dirty="0" err="1"/>
              <a:t>menubar.getMenus</a:t>
            </a:r>
            <a:r>
              <a:rPr sz="1800" dirty="0"/>
              <a:t>().</a:t>
            </a:r>
            <a:r>
              <a:rPr sz="1800" dirty="0" err="1"/>
              <a:t>addAll</a:t>
            </a:r>
            <a:r>
              <a:rPr sz="1800" dirty="0"/>
              <a:t>(</a:t>
            </a:r>
            <a:r>
              <a:rPr sz="1800" dirty="0" err="1"/>
              <a:t>fileMenu</a:t>
            </a:r>
            <a:r>
              <a:rPr sz="1800" dirty="0"/>
              <a:t>);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}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handling</a:t>
            </a:r>
          </a:p>
        </p:txBody>
      </p:sp>
      <p:sp>
        <p:nvSpPr>
          <p:cNvPr id="471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252032" indent="-252032" defTabSz="672084">
              <a:spcBef>
                <a:spcPts val="488"/>
              </a:spcBef>
              <a:defRPr sz="5488"/>
            </a:pPr>
            <a:r>
              <a:rPr sz="3600" dirty="0"/>
              <a:t>Events correspond to user interactions with components.</a:t>
            </a:r>
          </a:p>
          <a:p>
            <a:pPr marL="252032" indent="-252032" defTabSz="672084">
              <a:spcBef>
                <a:spcPts val="488"/>
              </a:spcBef>
              <a:defRPr sz="5488"/>
            </a:pPr>
            <a:r>
              <a:rPr sz="3600" dirty="0"/>
              <a:t>Components are associated with different event types.</a:t>
            </a:r>
          </a:p>
          <a:p>
            <a:pPr marL="378047" lvl="1" indent="-210026" defTabSz="672084">
              <a:spcBef>
                <a:spcPts val="413"/>
              </a:spcBef>
              <a:buFontTx/>
              <a:defRPr sz="4704"/>
            </a:pPr>
            <a:r>
              <a:rPr sz="2600" dirty="0"/>
              <a:t>Windows (Stages) are associated with </a:t>
            </a:r>
            <a:r>
              <a:rPr sz="2600" b="1" dirty="0" err="1">
                <a:latin typeface="Courier New"/>
                <a:ea typeface="Courier New"/>
                <a:cs typeface="Courier New"/>
                <a:sym typeface="Courier New"/>
              </a:rPr>
              <a:t>WindowEvent</a:t>
            </a:r>
            <a:r>
              <a:rPr sz="2600" dirty="0"/>
              <a:t>.</a:t>
            </a:r>
            <a:endParaRPr sz="1300" dirty="0"/>
          </a:p>
          <a:p>
            <a:pPr marL="378047" lvl="1" indent="-210026" defTabSz="672084">
              <a:spcBef>
                <a:spcPts val="413"/>
              </a:spcBef>
              <a:buFontTx/>
              <a:defRPr sz="4704"/>
            </a:pPr>
            <a:r>
              <a:rPr sz="2600" dirty="0"/>
              <a:t>Menus are associated with </a:t>
            </a:r>
            <a:r>
              <a:rPr sz="2600" b="1" dirty="0" err="1">
                <a:latin typeface="Courier New"/>
                <a:ea typeface="Courier New"/>
                <a:cs typeface="Courier New"/>
                <a:sym typeface="Courier New"/>
              </a:rPr>
              <a:t>ActionEvent</a:t>
            </a:r>
            <a:r>
              <a:rPr sz="2600" dirty="0"/>
              <a:t>.</a:t>
            </a:r>
            <a:endParaRPr sz="1300" dirty="0"/>
          </a:p>
          <a:p>
            <a:pPr marL="252032" indent="-252032" defTabSz="672084">
              <a:spcBef>
                <a:spcPts val="488"/>
              </a:spcBef>
              <a:defRPr sz="5488"/>
            </a:pPr>
            <a:r>
              <a:rPr sz="3600" dirty="0"/>
              <a:t>Lambdas or method references can be attached to components.</a:t>
            </a:r>
          </a:p>
          <a:p>
            <a:pPr marL="378047" lvl="1" indent="-210026" defTabSz="672084">
              <a:spcBef>
                <a:spcPts val="413"/>
              </a:spcBef>
              <a:buFontTx/>
              <a:defRPr sz="4704"/>
            </a:pPr>
            <a:r>
              <a:rPr sz="2600" dirty="0"/>
              <a:t>They are called when an event occurs.</a:t>
            </a:r>
            <a:br>
              <a:rPr sz="2000" dirty="0"/>
            </a:br>
            <a:br>
              <a:rPr sz="2000" dirty="0"/>
            </a:br>
            <a:r>
              <a:rPr sz="20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setOnAction</a:t>
            </a:r>
            <a:r>
              <a:rPr sz="20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(</a:t>
            </a:r>
            <a:r>
              <a:rPr sz="20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EventHandler</a:t>
            </a:r>
            <a:r>
              <a:rPr sz="20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sz="20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ActionEvent</a:t>
            </a:r>
            <a:r>
              <a:rPr sz="20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&gt; value)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Lambda for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EventHandler</a:t>
            </a:r>
          </a:p>
        </p:txBody>
      </p:sp>
      <p:sp>
        <p:nvSpPr>
          <p:cNvPr id="475" name="TextBox 5"/>
          <p:cNvSpPr txBox="1"/>
          <p:nvPr/>
        </p:nvSpPr>
        <p:spPr>
          <a:xfrm>
            <a:off x="3116006" y="2207995"/>
            <a:ext cx="5974713" cy="14542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endParaRPr sz="1800" dirty="0"/>
          </a:p>
          <a:p>
            <a:pPr algn="l" defTabSz="685800"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</a:t>
            </a:r>
            <a:r>
              <a:rPr sz="1800" dirty="0" err="1"/>
              <a:t>MenuItem</a:t>
            </a:r>
            <a:r>
              <a:rPr sz="1800" dirty="0"/>
              <a:t> </a:t>
            </a:r>
            <a:r>
              <a:rPr sz="1800" dirty="0" err="1"/>
              <a:t>openItem</a:t>
            </a:r>
            <a:r>
              <a:rPr sz="1800" dirty="0"/>
              <a:t> = new </a:t>
            </a:r>
            <a:r>
              <a:rPr sz="1800" dirty="0" err="1"/>
              <a:t>MenuItem</a:t>
            </a:r>
            <a:r>
              <a:rPr sz="1800" dirty="0"/>
              <a:t>("Open");</a:t>
            </a:r>
          </a:p>
          <a:p>
            <a:pPr algn="l" defTabSz="685800"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</a:t>
            </a:r>
            <a:r>
              <a:rPr sz="1800" dirty="0" err="1"/>
              <a:t>openItem.setOnAction</a:t>
            </a:r>
            <a:r>
              <a:rPr sz="1800" dirty="0"/>
              <a:t>(</a:t>
            </a:r>
          </a:p>
          <a:p>
            <a:pPr algn="l" defTabSz="685800"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</a:t>
            </a:r>
            <a:r>
              <a:rPr sz="1800" dirty="0" err="1"/>
              <a:t>ev</a:t>
            </a:r>
            <a:r>
              <a:rPr sz="1800" dirty="0"/>
              <a:t> -&gt; System.out.println("Hello")</a:t>
            </a:r>
          </a:p>
          <a:p>
            <a:pPr algn="l" defTabSz="685800"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);</a:t>
            </a:r>
          </a:p>
        </p:txBody>
      </p:sp>
      <p:sp>
        <p:nvSpPr>
          <p:cNvPr id="476" name="TextBox 6"/>
          <p:cNvSpPr txBox="1"/>
          <p:nvPr/>
        </p:nvSpPr>
        <p:spPr>
          <a:xfrm>
            <a:off x="3754934" y="4650759"/>
            <a:ext cx="5147563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defRPr sz="4800" i="1">
                <a:solidFill>
                  <a:srgbClr val="C0504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 err="1">
                <a:solidFill>
                  <a:schemeClr val="tx1"/>
                </a:solidFill>
              </a:rPr>
              <a:t>item.setOnAction</a:t>
            </a:r>
            <a:r>
              <a:rPr sz="1800" dirty="0">
                <a:solidFill>
                  <a:schemeClr val="tx1"/>
                </a:solidFill>
              </a:rPr>
              <a:t>(</a:t>
            </a:r>
            <a:r>
              <a:rPr sz="1800" dirty="0" err="1">
                <a:solidFill>
                  <a:schemeClr val="tx1"/>
                </a:solidFill>
              </a:rPr>
              <a:t>ev</a:t>
            </a:r>
            <a:r>
              <a:rPr sz="1800" dirty="0">
                <a:solidFill>
                  <a:schemeClr val="tx1"/>
                </a:solidFill>
              </a:rPr>
              <a:t> -&gt; { actions });</a:t>
            </a:r>
          </a:p>
        </p:txBody>
      </p:sp>
      <p:sp>
        <p:nvSpPr>
          <p:cNvPr id="477" name="TextBox 7"/>
          <p:cNvSpPr txBox="1"/>
          <p:nvPr/>
        </p:nvSpPr>
        <p:spPr>
          <a:xfrm>
            <a:off x="5391601" y="4041106"/>
            <a:ext cx="1874231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algn="l" defTabSz="1828800">
              <a:defRPr sz="4800">
                <a:solidFill>
                  <a:srgbClr val="C0504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General form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Lambda with method call</a:t>
            </a:r>
          </a:p>
        </p:txBody>
      </p:sp>
      <p:sp>
        <p:nvSpPr>
          <p:cNvPr id="481" name="TextBox 5"/>
          <p:cNvSpPr txBox="1"/>
          <p:nvPr/>
        </p:nvSpPr>
        <p:spPr>
          <a:xfrm>
            <a:off x="1285377" y="2172323"/>
            <a:ext cx="9635971" cy="9310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 err="1"/>
              <a:t>MenuItem</a:t>
            </a:r>
            <a:r>
              <a:rPr sz="2800" dirty="0"/>
              <a:t> </a:t>
            </a:r>
            <a:r>
              <a:rPr sz="2800" dirty="0" err="1"/>
              <a:t>openItem</a:t>
            </a:r>
            <a:r>
              <a:rPr sz="2800" dirty="0"/>
              <a:t> = new </a:t>
            </a:r>
            <a:r>
              <a:rPr sz="2800" dirty="0" err="1"/>
              <a:t>MenuItem</a:t>
            </a:r>
            <a:r>
              <a:rPr sz="2800" dirty="0"/>
              <a:t>("Open");</a:t>
            </a:r>
          </a:p>
          <a:p>
            <a:pPr algn="l" defTabSz="685800"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 err="1"/>
              <a:t>openItem.setOnAction</a:t>
            </a:r>
            <a:r>
              <a:rPr sz="2800" dirty="0"/>
              <a:t>(</a:t>
            </a:r>
            <a:r>
              <a:rPr sz="2800" dirty="0" err="1"/>
              <a:t>ev</a:t>
            </a:r>
            <a:r>
              <a:rPr sz="2800" dirty="0"/>
              <a:t> -&gt; </a:t>
            </a:r>
            <a:r>
              <a:rPr sz="2800" dirty="0" err="1"/>
              <a:t>openAction</a:t>
            </a:r>
            <a:r>
              <a:rPr sz="2800" dirty="0"/>
              <a:t>(</a:t>
            </a:r>
            <a:r>
              <a:rPr sz="2800" dirty="0" err="1"/>
              <a:t>ev</a:t>
            </a:r>
            <a:r>
              <a:rPr sz="2800" dirty="0"/>
              <a:t>));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1FE68DA-3DBF-77B0-8374-0763AD18DC9A}"/>
              </a:ext>
            </a:extLst>
          </p:cNvPr>
          <p:cNvSpPr txBox="1"/>
          <p:nvPr/>
        </p:nvSpPr>
        <p:spPr>
          <a:xfrm>
            <a:off x="1500179" y="3737113"/>
            <a:ext cx="9206366" cy="206210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/>
              <a:t>private void </a:t>
            </a:r>
            <a:r>
              <a:rPr sz="2800" dirty="0" err="1"/>
              <a:t>openAction</a:t>
            </a:r>
            <a:r>
              <a:rPr sz="2800" dirty="0"/>
              <a:t>(</a:t>
            </a:r>
            <a:r>
              <a:rPr sz="2800" dirty="0" err="1"/>
              <a:t>ActionEvent</a:t>
            </a:r>
            <a:r>
              <a:rPr sz="2800" dirty="0"/>
              <a:t> event)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/>
              <a:t>{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/>
              <a:t>    …</a:t>
            </a:r>
          </a:p>
          <a:p>
            <a:pPr algn="l" defTabSz="685800">
              <a:spcBef>
                <a:spcPts val="713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/>
              <a:t>}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1773936">
              <a:defRPr sz="8536"/>
            </a:lvl1pPr>
          </a:lstStyle>
          <a:p>
            <a:r>
              <a:rPr sz="5400" dirty="0"/>
              <a:t>Lambda with method reference</a:t>
            </a:r>
          </a:p>
        </p:txBody>
      </p:sp>
      <p:sp>
        <p:nvSpPr>
          <p:cNvPr id="485" name="TextBox 5"/>
          <p:cNvSpPr txBox="1"/>
          <p:nvPr/>
        </p:nvSpPr>
        <p:spPr>
          <a:xfrm>
            <a:off x="1500180" y="2420133"/>
            <a:ext cx="9206366" cy="31624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75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 err="1"/>
              <a:t>MenuItem</a:t>
            </a:r>
            <a:r>
              <a:rPr sz="2800" dirty="0"/>
              <a:t> </a:t>
            </a:r>
            <a:r>
              <a:rPr sz="2800" dirty="0" err="1"/>
              <a:t>openItem</a:t>
            </a:r>
            <a:r>
              <a:rPr sz="2800" dirty="0"/>
              <a:t> = new </a:t>
            </a:r>
            <a:r>
              <a:rPr sz="2800" dirty="0" err="1"/>
              <a:t>MenuItem</a:t>
            </a:r>
            <a:r>
              <a:rPr sz="2800" dirty="0"/>
              <a:t>("Open");</a:t>
            </a:r>
          </a:p>
          <a:p>
            <a:pPr algn="l" defTabSz="685800">
              <a:spcBef>
                <a:spcPts val="75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 err="1"/>
              <a:t>openItem.setOnAction</a:t>
            </a:r>
            <a:r>
              <a:rPr sz="2800" dirty="0"/>
              <a:t>(this::</a:t>
            </a:r>
            <a:r>
              <a:rPr sz="2800" dirty="0" err="1"/>
              <a:t>openAction</a:t>
            </a:r>
            <a:r>
              <a:rPr sz="2800" dirty="0"/>
              <a:t>);</a:t>
            </a:r>
          </a:p>
          <a:p>
            <a:pPr algn="l" defTabSz="685800">
              <a:spcBef>
                <a:spcPts val="75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endParaRPr sz="2800" dirty="0"/>
          </a:p>
          <a:p>
            <a:pPr algn="l" defTabSz="685800">
              <a:spcBef>
                <a:spcPts val="75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/>
              <a:t>private void </a:t>
            </a:r>
            <a:r>
              <a:rPr sz="2800" dirty="0" err="1"/>
              <a:t>openAction</a:t>
            </a:r>
            <a:r>
              <a:rPr sz="2800" dirty="0"/>
              <a:t>(</a:t>
            </a:r>
            <a:r>
              <a:rPr sz="2800" dirty="0" err="1"/>
              <a:t>ActionEvent</a:t>
            </a:r>
            <a:r>
              <a:rPr sz="2800" dirty="0"/>
              <a:t> event)</a:t>
            </a:r>
          </a:p>
          <a:p>
            <a:pPr algn="l" defTabSz="685800">
              <a:spcBef>
                <a:spcPts val="75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/>
              <a:t>{</a:t>
            </a:r>
          </a:p>
          <a:p>
            <a:pPr algn="l" defTabSz="685800">
              <a:spcBef>
                <a:spcPts val="75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/>
              <a:t>   …</a:t>
            </a:r>
          </a:p>
          <a:p>
            <a:pPr algn="l" defTabSz="685800">
              <a:spcBef>
                <a:spcPts val="75"/>
              </a:spcBef>
              <a:defRPr sz="4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 dirty="0"/>
              <a:t>}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Building Graphical User Interfaces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3CFF3A-D37D-E8D9-0A44-99E6295315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115" y="3457910"/>
            <a:ext cx="10134430" cy="861772"/>
          </a:xfrm>
        </p:spPr>
        <p:txBody>
          <a:bodyPr/>
          <a:lstStyle/>
          <a:p>
            <a:r>
              <a:rPr lang="en-GB" sz="4400" dirty="0"/>
              <a:t>Part II: Layout</a:t>
            </a:r>
          </a:p>
        </p:txBody>
      </p:sp>
      <p:sp>
        <p:nvSpPr>
          <p:cNvPr id="70" name="Text Box 4"/>
          <p:cNvSpPr txBox="1"/>
          <p:nvPr/>
        </p:nvSpPr>
        <p:spPr>
          <a:xfrm>
            <a:off x="9700982" y="6527499"/>
            <a:ext cx="482082" cy="19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34290" bIns="34290">
            <a:spAutoFit/>
          </a:bodyPr>
          <a:lstStyle>
            <a:lvl1pPr algn="l" defTabSz="1828800">
              <a:defRPr sz="2000"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GB" sz="800" dirty="0"/>
              <a:t>7</a:t>
            </a:r>
            <a:r>
              <a:rPr sz="800" dirty="0"/>
              <a:t>.0</a:t>
            </a:r>
          </a:p>
        </p:txBody>
      </p:sp>
      <p:sp>
        <p:nvSpPr>
          <p:cNvPr id="71" name="Part II: Layout…"/>
          <p:cNvSpPr txBox="1"/>
          <p:nvPr/>
        </p:nvSpPr>
        <p:spPr>
          <a:xfrm>
            <a:off x="3352800" y="3966356"/>
            <a:ext cx="5886450" cy="1642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>
            <a:normAutofit/>
          </a:bodyPr>
          <a:lstStyle/>
          <a:p>
            <a:pPr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</a:t>
            </a:r>
          </a:p>
        </p:txBody>
      </p:sp>
      <p:sp>
        <p:nvSpPr>
          <p:cNvPr id="77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layout</a:t>
            </a:r>
          </a:p>
          <a:p>
            <a:r>
              <a:t>Dialogues</a:t>
            </a:r>
          </a:p>
          <a:p>
            <a:r>
              <a:t>Styling with CSS</a:t>
            </a:r>
          </a:p>
          <a:p>
            <a:r>
              <a:t>Implementing image filters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</a:t>
            </a:r>
            <a:r>
              <a:rPr dirty="0" err="1"/>
              <a:t>ImageViewer</a:t>
            </a:r>
            <a:r>
              <a:rPr dirty="0"/>
              <a:t>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22CEA2-AA96-4837-4322-DBE308D08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51" y="2088184"/>
            <a:ext cx="6753024" cy="38630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processing</a:t>
            </a:r>
          </a:p>
        </p:txBody>
      </p:sp>
      <p:pic>
        <p:nvPicPr>
          <p:cNvPr id="85" name="ImageViewer application window" descr="ImageViewer application windo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40" y="1834536"/>
            <a:ext cx="5672919" cy="4627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 responsibilities</a:t>
            </a:r>
          </a:p>
        </p:txBody>
      </p:sp>
      <p:sp>
        <p:nvSpPr>
          <p:cNvPr id="89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88"/>
              </a:spcBef>
              <a:defRPr sz="5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900" dirty="0" err="1"/>
              <a:t>ImageViewer</a:t>
            </a:r>
            <a:endParaRPr sz="3900" dirty="0"/>
          </a:p>
          <a:p>
            <a:pPr marL="385763" lvl="1" indent="-214313">
              <a:spcBef>
                <a:spcPts val="413"/>
              </a:spcBef>
              <a:buFontTx/>
              <a:defRPr sz="4800"/>
            </a:pPr>
            <a:r>
              <a:rPr sz="3800" dirty="0"/>
              <a:t>Sets up the GUI structure.</a:t>
            </a:r>
          </a:p>
          <a:p>
            <a:pPr>
              <a:spcBef>
                <a:spcPts val="488"/>
              </a:spcBef>
              <a:defRPr sz="5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900" dirty="0" err="1"/>
              <a:t>ImageFileManager</a:t>
            </a:r>
            <a:endParaRPr sz="3900" dirty="0"/>
          </a:p>
          <a:p>
            <a:pPr marL="385763" lvl="1" indent="-214313">
              <a:spcBef>
                <a:spcPts val="413"/>
              </a:spcBef>
              <a:buFontTx/>
              <a:defRPr sz="4800"/>
            </a:pPr>
            <a:r>
              <a:rPr sz="3800" dirty="0"/>
              <a:t>Static methods for image file loading and saving.</a:t>
            </a:r>
          </a:p>
          <a:p>
            <a:pPr>
              <a:spcBef>
                <a:spcPts val="488"/>
              </a:spcBef>
              <a:defRPr sz="5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900" dirty="0" err="1"/>
              <a:t>OFImage</a:t>
            </a:r>
            <a:endParaRPr sz="3900" dirty="0"/>
          </a:p>
          <a:p>
            <a:pPr marL="385763" lvl="1" indent="-214313">
              <a:spcBef>
                <a:spcPts val="413"/>
              </a:spcBef>
              <a:buFontTx/>
              <a:defRPr sz="4800"/>
            </a:pPr>
            <a:r>
              <a:rPr sz="3500" dirty="0"/>
              <a:t>Models a 2D image.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 FX</a:t>
            </a:r>
          </a:p>
        </p:txBody>
      </p:sp>
      <p:sp>
        <p:nvSpPr>
          <p:cNvPr id="94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Included with Java SE since JDK 7</a:t>
            </a:r>
          </a:p>
          <a:p>
            <a:r>
              <a:rPr dirty="0"/>
              <a:t>Currently not included in the standard Java download, but available separately</a:t>
            </a:r>
          </a:p>
          <a:p>
            <a:pPr marL="428625" lvl="1" indent="-257175">
              <a:buChar char="•"/>
            </a:pPr>
            <a:r>
              <a:rPr dirty="0"/>
              <a:t>BlueJ includes JavaFX</a:t>
            </a:r>
          </a:p>
          <a:p>
            <a:r>
              <a:rPr dirty="0"/>
              <a:t>Used in code via</a:t>
            </a:r>
            <a:br>
              <a:rPr dirty="0"/>
            </a:br>
            <a:br>
              <a:rPr sz="600" dirty="0"/>
            </a:br>
            <a:r>
              <a:rPr dirty="0"/>
              <a:t> 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import 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javafx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.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… 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OFImage</a:t>
            </a:r>
          </a:p>
        </p:txBody>
      </p:sp>
      <p:sp>
        <p:nvSpPr>
          <p:cNvPr id="93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/>
              <a:t>Our subclass of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WritableImage</a:t>
            </a:r>
            <a:r>
              <a:rPr dirty="0"/>
              <a:t>.</a:t>
            </a:r>
          </a:p>
          <a:p>
            <a:r>
              <a:rPr dirty="0"/>
              <a:t>Represents a 2D array of pixels.</a:t>
            </a:r>
          </a:p>
          <a:p>
            <a:r>
              <a:rPr dirty="0"/>
              <a:t>Important methods:</a:t>
            </a:r>
          </a:p>
          <a:p>
            <a:pPr marL="385763" lvl="1" indent="-214313">
              <a:spcBef>
                <a:spcPts val="488"/>
              </a:spcBef>
              <a:buFontTx/>
              <a:defRPr sz="5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800" dirty="0" err="1"/>
              <a:t>getPixel</a:t>
            </a:r>
            <a:r>
              <a:rPr sz="3800" dirty="0"/>
              <a:t>, </a:t>
            </a:r>
            <a:r>
              <a:rPr sz="3800" dirty="0" err="1"/>
              <a:t>setPixel</a:t>
            </a:r>
            <a:endParaRPr sz="3800" dirty="0"/>
          </a:p>
          <a:p>
            <a:pPr marL="385763" lvl="1" indent="-214313">
              <a:spcBef>
                <a:spcPts val="488"/>
              </a:spcBef>
              <a:buFontTx/>
              <a:defRPr sz="56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800" dirty="0" err="1"/>
              <a:t>getWidthAsInt</a:t>
            </a:r>
            <a:r>
              <a:rPr sz="3800" dirty="0"/>
              <a:t>, </a:t>
            </a:r>
            <a:r>
              <a:rPr sz="3800" dirty="0" err="1"/>
              <a:t>getHeightAsInt</a:t>
            </a:r>
            <a:endParaRPr sz="3800" dirty="0"/>
          </a:p>
          <a:p>
            <a:r>
              <a:rPr dirty="0"/>
              <a:t>Each pixel has a color.</a:t>
            </a:r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sz="3500" dirty="0"/>
              <a:t>We use </a:t>
            </a:r>
            <a:r>
              <a:rPr sz="3500" b="1" dirty="0" err="1">
                <a:latin typeface="Courier New"/>
                <a:ea typeface="Courier New"/>
                <a:cs typeface="Courier New"/>
                <a:sym typeface="Courier New"/>
              </a:rPr>
              <a:t>javafx.scene.paint.Color</a:t>
            </a:r>
            <a:r>
              <a:rPr sz="3500" dirty="0"/>
              <a:t>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an image label</a:t>
            </a:r>
          </a:p>
        </p:txBody>
      </p:sp>
      <p:sp>
        <p:nvSpPr>
          <p:cNvPr id="97" name="Text Box 3"/>
          <p:cNvSpPr txBox="1"/>
          <p:nvPr/>
        </p:nvSpPr>
        <p:spPr>
          <a:xfrm>
            <a:off x="2276818" y="1909804"/>
            <a:ext cx="7653089" cy="4225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00" tIns="35100" rIns="35100" bIns="35100">
            <a:spAutoFit/>
          </a:bodyPr>
          <a:lstStyle/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public class </a:t>
            </a:r>
            <a:r>
              <a:rPr sz="1800" dirty="0" err="1"/>
              <a:t>ImageViewer</a:t>
            </a:r>
            <a:endParaRPr sz="180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{</a:t>
            </a:r>
            <a:endParaRPr sz="180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private Stage stage;</a:t>
            </a: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private Label </a:t>
            </a:r>
            <a:r>
              <a:rPr sz="1800" dirty="0" err="1"/>
              <a:t>imageLabel</a:t>
            </a:r>
            <a:r>
              <a:rPr sz="1800" dirty="0"/>
              <a:t>;</a:t>
            </a: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…</a:t>
            </a:r>
            <a:endParaRPr sz="180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endParaRPr sz="180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public void start(Stage stage)</a:t>
            </a: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{</a:t>
            </a:r>
            <a:endParaRPr sz="180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  <a:r>
              <a:rPr sz="1800" dirty="0" err="1"/>
              <a:t>imageLabel</a:t>
            </a:r>
            <a:r>
              <a:rPr sz="1800" dirty="0"/>
              <a:t> = new Label("", new </a:t>
            </a:r>
            <a:r>
              <a:rPr sz="1800" dirty="0" err="1"/>
              <a:t>ImageView</a:t>
            </a:r>
            <a:r>
              <a:rPr sz="1800" dirty="0"/>
              <a:t>(...));</a:t>
            </a: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</a:t>
            </a:r>
            <a:r>
              <a:rPr sz="1800" dirty="0" err="1"/>
              <a:t>root.getChildren</a:t>
            </a:r>
            <a:r>
              <a:rPr sz="1800" dirty="0"/>
              <a:t>().add(</a:t>
            </a:r>
            <a:r>
              <a:rPr sz="1800" dirty="0" err="1"/>
              <a:t>imageLabel</a:t>
            </a:r>
            <a:r>
              <a:rPr sz="1800" dirty="0"/>
              <a:t>);</a:t>
            </a: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…</a:t>
            </a: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}</a:t>
            </a:r>
            <a:endParaRPr sz="180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endParaRPr sz="180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…</a:t>
            </a:r>
            <a:endParaRPr sz="180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}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3"/>
          <p:cNvSpPr txBox="1">
            <a:spLocks noGrp="1"/>
          </p:cNvSpPr>
          <p:nvPr>
            <p:ph type="title" idx="4294967295"/>
          </p:nvPr>
        </p:nvSpPr>
        <p:spPr>
          <a:xfrm>
            <a:off x="7417146" y="2375521"/>
            <a:ext cx="4059237" cy="195793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Loading an image</a:t>
            </a:r>
          </a:p>
        </p:txBody>
      </p:sp>
      <p:sp>
        <p:nvSpPr>
          <p:cNvPr id="101" name="Text Box 2"/>
          <p:cNvSpPr txBox="1"/>
          <p:nvPr/>
        </p:nvSpPr>
        <p:spPr>
          <a:xfrm>
            <a:off x="1473167" y="981358"/>
            <a:ext cx="7903830" cy="4895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00" tIns="35100" rIns="35100" bIns="35100">
            <a:spAutoFit/>
          </a:bodyPr>
          <a:lstStyle/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private void </a:t>
            </a:r>
            <a:r>
              <a:rPr sz="1425" dirty="0" err="1"/>
              <a:t>openAction</a:t>
            </a:r>
            <a:r>
              <a:rPr sz="1425" dirty="0"/>
              <a:t>(</a:t>
            </a:r>
            <a:r>
              <a:rPr sz="1425" dirty="0" err="1"/>
              <a:t>ActionEvent</a:t>
            </a:r>
            <a:r>
              <a:rPr sz="1425" dirty="0"/>
              <a:t> event)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{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File file = </a:t>
            </a:r>
            <a:r>
              <a:rPr sz="1425" dirty="0" err="1"/>
              <a:t>fileChooser.showOpenDialog</a:t>
            </a:r>
            <a:r>
              <a:rPr sz="1425" dirty="0"/>
              <a:t>(stage);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endParaRPr sz="1425" dirty="0"/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if (file != null) {   // if the dialogue is cancelled, file is null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    </a:t>
            </a:r>
            <a:r>
              <a:rPr sz="1425" dirty="0" err="1"/>
              <a:t>openFile</a:t>
            </a:r>
            <a:r>
              <a:rPr sz="1425" dirty="0"/>
              <a:t>(file);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}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}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/**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* Open and display the specified file.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* @param file  The file top open. Must not be null.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*/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private void </a:t>
            </a:r>
            <a:r>
              <a:rPr sz="1425" dirty="0" err="1"/>
              <a:t>openFile</a:t>
            </a:r>
            <a:r>
              <a:rPr sz="1425" dirty="0"/>
              <a:t>(File file)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{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</a:t>
            </a:r>
            <a:r>
              <a:rPr sz="1425" dirty="0" err="1"/>
              <a:t>currentImage</a:t>
            </a:r>
            <a:r>
              <a:rPr sz="1425" dirty="0"/>
              <a:t> = </a:t>
            </a:r>
            <a:r>
              <a:rPr sz="1425" dirty="0" err="1"/>
              <a:t>ImageFileManager.loadImage</a:t>
            </a:r>
            <a:r>
              <a:rPr sz="1425" dirty="0"/>
              <a:t>(file);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    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if (</a:t>
            </a:r>
            <a:r>
              <a:rPr sz="1425" dirty="0" err="1"/>
              <a:t>currentImage</a:t>
            </a:r>
            <a:r>
              <a:rPr sz="1425" dirty="0"/>
              <a:t> != null) {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    </a:t>
            </a:r>
            <a:r>
              <a:rPr sz="1425" dirty="0" err="1"/>
              <a:t>imageLabel.setGraphic</a:t>
            </a:r>
            <a:r>
              <a:rPr sz="1425" dirty="0"/>
              <a:t>(new </a:t>
            </a:r>
            <a:r>
              <a:rPr sz="1425" dirty="0" err="1"/>
              <a:t>ImageView</a:t>
            </a:r>
            <a:r>
              <a:rPr sz="1425" dirty="0"/>
              <a:t>(</a:t>
            </a:r>
            <a:r>
              <a:rPr sz="1425" dirty="0" err="1"/>
              <a:t>currentImage</a:t>
            </a:r>
            <a:r>
              <a:rPr sz="1425" dirty="0"/>
              <a:t>));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    </a:t>
            </a:r>
            <a:r>
              <a:rPr sz="1425" dirty="0" err="1"/>
              <a:t>stage.sizeToScene</a:t>
            </a:r>
            <a:r>
              <a:rPr sz="1425" dirty="0"/>
              <a:t>();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}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}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Dialogs</a:t>
            </a:r>
          </a:p>
        </p:txBody>
      </p:sp>
      <p:sp>
        <p:nvSpPr>
          <p:cNvPr id="105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3600" dirty="0"/>
              <a:t>Modal dialogs block all other interaction.</a:t>
            </a:r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sz="3200" dirty="0"/>
              <a:t>Forces a response from the user.</a:t>
            </a:r>
          </a:p>
          <a:p>
            <a:r>
              <a:rPr sz="3600" dirty="0"/>
              <a:t>Non-modal dialogs allow other interaction.</a:t>
            </a:r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sz="3200" dirty="0"/>
              <a:t>This is sometimes desirable.</a:t>
            </a:r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sz="3200" dirty="0"/>
              <a:t>May be difficult to avoid inconsistencies.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Alert</a:t>
            </a:r>
            <a:r>
              <a:rPr b="0">
                <a:latin typeface="Trebuchet MS"/>
                <a:ea typeface="Trebuchet MS"/>
                <a:cs typeface="Trebuchet MS"/>
                <a:sym typeface="Trebuchet MS"/>
              </a:rPr>
              <a:t> standard dialogs</a:t>
            </a:r>
          </a:p>
        </p:txBody>
      </p:sp>
      <p:sp>
        <p:nvSpPr>
          <p:cNvPr id="109" name="Rectangle 3"/>
          <p:cNvSpPr txBox="1">
            <a:spLocks noGrp="1"/>
          </p:cNvSpPr>
          <p:nvPr>
            <p:ph type="body" idx="1"/>
          </p:nvPr>
        </p:nvSpPr>
        <p:spPr>
          <a:xfrm>
            <a:off x="1027670" y="1931087"/>
            <a:ext cx="4995443" cy="434493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Information dialog</a:t>
            </a:r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sz="2800" dirty="0"/>
              <a:t>Message text plus an OK button.</a:t>
            </a:r>
          </a:p>
          <a:p>
            <a:r>
              <a:rPr sz="2800" dirty="0"/>
              <a:t>Warning dialog</a:t>
            </a:r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sz="2800" dirty="0"/>
              <a:t>Warning icon.</a:t>
            </a:r>
          </a:p>
          <a:p>
            <a:r>
              <a:rPr sz="2800" dirty="0"/>
              <a:t>Confirmation dialog</a:t>
            </a:r>
          </a:p>
          <a:p>
            <a:pPr marL="385763" lvl="1" indent="-214313">
              <a:spcBef>
                <a:spcPts val="488"/>
              </a:spcBef>
              <a:buFontTx/>
              <a:defRPr sz="5600"/>
            </a:pPr>
            <a:r>
              <a:rPr sz="2800" dirty="0"/>
              <a:t>Ok, Cancel options.</a:t>
            </a:r>
          </a:p>
        </p:txBody>
      </p:sp>
      <p:sp>
        <p:nvSpPr>
          <p:cNvPr id="110" name="Rectangle 3"/>
          <p:cNvSpPr txBox="1"/>
          <p:nvPr/>
        </p:nvSpPr>
        <p:spPr>
          <a:xfrm>
            <a:off x="6304047" y="1931087"/>
            <a:ext cx="3910368" cy="320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normAutofit lnSpcReduction="10000"/>
          </a:bodyPr>
          <a:lstStyle/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latin typeface="Tw Cen MT" panose="020B0602020104020603" pitchFamily="34" charset="77"/>
              </a:rPr>
              <a:t>Error dialog</a:t>
            </a:r>
          </a:p>
          <a:p>
            <a:pPr marL="385763" lvl="1" indent="-214313" algn="l" defTabSz="685800">
              <a:spcBef>
                <a:spcPts val="488"/>
              </a:spcBef>
              <a:buClr>
                <a:srgbClr val="264D8B"/>
              </a:buClr>
              <a:buSzPct val="100000"/>
              <a:buChar char="–"/>
              <a:defRPr sz="5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latin typeface="Tw Cen MT" panose="020B0602020104020603" pitchFamily="34" charset="77"/>
              </a:rPr>
              <a:t>Error icon.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latin typeface="Tw Cen MT" panose="020B0602020104020603" pitchFamily="34" charset="77"/>
              </a:rPr>
              <a:t>Text Input dialog</a:t>
            </a:r>
          </a:p>
          <a:p>
            <a:pPr marL="385763" lvl="1" indent="-214313" algn="l" defTabSz="685800">
              <a:spcBef>
                <a:spcPts val="488"/>
              </a:spcBef>
              <a:buClr>
                <a:srgbClr val="264D8B"/>
              </a:buClr>
              <a:buSzPct val="100000"/>
              <a:buChar char="–"/>
              <a:defRPr sz="5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latin typeface="Tw Cen MT" panose="020B0602020104020603" pitchFamily="34" charset="77"/>
              </a:rPr>
              <a:t>Label, </a:t>
            </a:r>
            <a:r>
              <a:rPr sz="2800" dirty="0" err="1">
                <a:latin typeface="Tw Cen MT" panose="020B0602020104020603" pitchFamily="34" charset="77"/>
              </a:rPr>
              <a:t>textfield</a:t>
            </a:r>
            <a:r>
              <a:rPr sz="2800" dirty="0">
                <a:latin typeface="Tw Cen MT" panose="020B0602020104020603" pitchFamily="34" charset="77"/>
              </a:rPr>
              <a:t>, buttons.</a:t>
            </a:r>
          </a:p>
          <a:p>
            <a:pPr marL="257175" indent="-257175" algn="l" defTabSz="685800">
              <a:spcBef>
                <a:spcPts val="563"/>
              </a:spcBef>
              <a:buClr>
                <a:srgbClr val="264D8B"/>
              </a:buClr>
              <a:buSzPct val="100000"/>
              <a:buFont typeface="Times Roman"/>
              <a:buChar char="•"/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>
                <a:latin typeface="Tw Cen MT" panose="020B0602020104020603" pitchFamily="34" charset="77"/>
              </a:rPr>
              <a:t>Choice dialog</a:t>
            </a:r>
          </a:p>
          <a:p>
            <a:pPr marL="385763" lvl="1" indent="-214313" algn="l" defTabSz="685800">
              <a:spcBef>
                <a:spcPts val="488"/>
              </a:spcBef>
              <a:buClr>
                <a:srgbClr val="264D8B"/>
              </a:buClr>
              <a:buSzPct val="100000"/>
              <a:buChar char="–"/>
              <a:defRPr sz="56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800" dirty="0" err="1">
                <a:latin typeface="Tw Cen MT" panose="020B0602020104020603" pitchFamily="34" charset="77"/>
              </a:rPr>
              <a:t>Combobox</a:t>
            </a:r>
            <a:r>
              <a:rPr sz="2800" dirty="0">
                <a:latin typeface="Tw Cen MT" panose="020B0602020104020603" pitchFamily="34" charset="77"/>
              </a:rPr>
              <a:t> of choices.</a:t>
            </a:r>
          </a:p>
        </p:txBody>
      </p:sp>
      <p:sp>
        <p:nvSpPr>
          <p:cNvPr id="111" name="Rectangle 3"/>
          <p:cNvSpPr txBox="1"/>
          <p:nvPr/>
        </p:nvSpPr>
        <p:spPr>
          <a:xfrm>
            <a:off x="2557426" y="5607743"/>
            <a:ext cx="7493242" cy="66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normAutofit/>
          </a:bodyPr>
          <a:lstStyle>
            <a:lvl1pPr marL="685800" indent="-685800" algn="l" defTabSz="1828800">
              <a:spcBef>
                <a:spcPts val="1500"/>
              </a:spcBef>
              <a:buClr>
                <a:srgbClr val="264D8B"/>
              </a:buClr>
              <a:buSzPct val="100000"/>
              <a:buFont typeface="Times Roman"/>
              <a:buChar char="•"/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indent="0">
              <a:buNone/>
            </a:pPr>
            <a:r>
              <a:rPr sz="2400" dirty="0"/>
              <a:t>Variations with own styling and layout are possible.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dialogue" descr="dialogu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80" y="208934"/>
            <a:ext cx="4470115" cy="272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dialogue" descr="dialogu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09" y="5850"/>
            <a:ext cx="4535242" cy="2930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dialogue" descr="dialogu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379" y="2228856"/>
            <a:ext cx="4535242" cy="2767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dialogue" descr="dialogu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09" y="4175995"/>
            <a:ext cx="4654526" cy="2840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dialogue" descr="dialogu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741" y="4459793"/>
            <a:ext cx="5200650" cy="2556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 advAuto="0"/>
      <p:bldP spid="115" grpId="0" animBg="1" advAuto="0"/>
      <p:bldP spid="116" grpId="0" animBg="1" advAuto="0"/>
      <p:bldP spid="117" grpId="0" animBg="1" advAuto="0"/>
      <p:bldP spid="118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A7B2-5778-4B4C-189E-27BFFFC5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information dialog</a:t>
            </a:r>
            <a:endParaRPr lang="en-US" dirty="0"/>
          </a:p>
        </p:txBody>
      </p:sp>
      <p:sp>
        <p:nvSpPr>
          <p:cNvPr id="124" name="Text Box 3"/>
          <p:cNvSpPr txBox="1"/>
          <p:nvPr/>
        </p:nvSpPr>
        <p:spPr>
          <a:xfrm>
            <a:off x="1276718" y="2493790"/>
            <a:ext cx="7925600" cy="2097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00" tIns="35100" rIns="35100" bIns="35100">
            <a:spAutoFit/>
          </a:bodyPr>
          <a:lstStyle/>
          <a:p>
            <a:pPr algn="l" defTabSz="685800">
              <a:defRPr sz="3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63" dirty="0"/>
              <a:t>    private void </a:t>
            </a:r>
            <a:r>
              <a:rPr sz="1463" dirty="0" err="1"/>
              <a:t>showAbout</a:t>
            </a:r>
            <a:r>
              <a:rPr sz="1463" dirty="0"/>
              <a:t>(</a:t>
            </a:r>
            <a:r>
              <a:rPr sz="1463" dirty="0" err="1"/>
              <a:t>ActionEvent</a:t>
            </a:r>
            <a:r>
              <a:rPr sz="1463" dirty="0"/>
              <a:t> event)</a:t>
            </a:r>
          </a:p>
          <a:p>
            <a:pPr algn="l" defTabSz="685800">
              <a:defRPr sz="3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63" dirty="0"/>
              <a:t>    {</a:t>
            </a:r>
          </a:p>
          <a:p>
            <a:pPr algn="l" defTabSz="685800">
              <a:defRPr sz="3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63" dirty="0"/>
              <a:t>        Alert alert = new Alert(</a:t>
            </a:r>
            <a:r>
              <a:rPr sz="1463" dirty="0" err="1"/>
              <a:t>AlertType.INFORMATION</a:t>
            </a:r>
            <a:r>
              <a:rPr sz="1463" dirty="0"/>
              <a:t>);</a:t>
            </a:r>
          </a:p>
          <a:p>
            <a:pPr algn="l" defTabSz="685800">
              <a:defRPr sz="3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63" dirty="0"/>
              <a:t>        </a:t>
            </a:r>
            <a:r>
              <a:rPr sz="1463" dirty="0" err="1"/>
              <a:t>alert.setTitle</a:t>
            </a:r>
            <a:r>
              <a:rPr sz="1463" dirty="0"/>
              <a:t>("About </a:t>
            </a:r>
            <a:r>
              <a:rPr sz="1463" dirty="0" err="1"/>
              <a:t>ImageViewer</a:t>
            </a:r>
            <a:r>
              <a:rPr sz="1463" dirty="0"/>
              <a:t>");</a:t>
            </a:r>
          </a:p>
          <a:p>
            <a:pPr algn="l" defTabSz="685800">
              <a:defRPr sz="3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63" dirty="0"/>
              <a:t>        </a:t>
            </a:r>
            <a:r>
              <a:rPr sz="1463" dirty="0" err="1"/>
              <a:t>alert.setHeaderText</a:t>
            </a:r>
            <a:r>
              <a:rPr sz="1463" dirty="0"/>
              <a:t>(null);  // Alerts have an optional header.</a:t>
            </a:r>
          </a:p>
          <a:p>
            <a:pPr algn="l" defTabSz="685800">
              <a:defRPr sz="3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63" dirty="0"/>
              <a:t>        </a:t>
            </a:r>
            <a:r>
              <a:rPr sz="1463" dirty="0" err="1"/>
              <a:t>alert.setContentText</a:t>
            </a:r>
            <a:r>
              <a:rPr sz="1463" dirty="0"/>
              <a:t>("</a:t>
            </a:r>
            <a:r>
              <a:rPr sz="1463" dirty="0" err="1"/>
              <a:t>ImageViewer</a:t>
            </a:r>
            <a:r>
              <a:rPr sz="1463" dirty="0"/>
              <a:t>\n" + VERSION);</a:t>
            </a:r>
          </a:p>
          <a:p>
            <a:pPr algn="l" defTabSz="685800">
              <a:defRPr sz="3900">
                <a:latin typeface="Courier New"/>
                <a:ea typeface="Courier New"/>
                <a:cs typeface="Courier New"/>
                <a:sym typeface="Courier New"/>
              </a:defRPr>
            </a:pPr>
            <a:endParaRPr sz="1463" dirty="0"/>
          </a:p>
          <a:p>
            <a:pPr algn="l" defTabSz="685800">
              <a:defRPr sz="3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63" dirty="0"/>
              <a:t>        </a:t>
            </a:r>
            <a:r>
              <a:rPr sz="1463" dirty="0" err="1"/>
              <a:t>alert.showAndWait</a:t>
            </a:r>
            <a:r>
              <a:rPr sz="1463" dirty="0"/>
              <a:t>();</a:t>
            </a:r>
          </a:p>
          <a:p>
            <a:pPr algn="l" defTabSz="685800">
              <a:defRPr sz="3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63" dirty="0"/>
              <a:t>    }</a:t>
            </a:r>
          </a:p>
        </p:txBody>
      </p:sp>
      <p:pic>
        <p:nvPicPr>
          <p:cNvPr id="125" name="information dialogue" descr="information dialogu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28" y="1691851"/>
            <a:ext cx="4350745" cy="1982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ile open dialog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File open dialogue</a:t>
            </a:r>
          </a:p>
        </p:txBody>
      </p:sp>
      <p:pic>
        <p:nvPicPr>
          <p:cNvPr id="129" name="file open dialogue" descr="file open dialogu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37" y="1691226"/>
            <a:ext cx="6448926" cy="5166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filters</a:t>
            </a:r>
          </a:p>
        </p:txBody>
      </p:sp>
      <p:sp>
        <p:nvSpPr>
          <p:cNvPr id="137" name="Rectangle 3"/>
          <p:cNvSpPr txBox="1">
            <a:spLocks noGrp="1"/>
          </p:cNvSpPr>
          <p:nvPr>
            <p:ph type="body" idx="1"/>
          </p:nvPr>
        </p:nvSpPr>
        <p:spPr>
          <a:xfrm>
            <a:off x="2934798" y="2109497"/>
            <a:ext cx="6779604" cy="63016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dirty="0"/>
              <a:t>Functions applied to the whole image.</a:t>
            </a:r>
          </a:p>
        </p:txBody>
      </p:sp>
      <p:sp>
        <p:nvSpPr>
          <p:cNvPr id="138" name="Text Box 4"/>
          <p:cNvSpPr txBox="1"/>
          <p:nvPr/>
        </p:nvSpPr>
        <p:spPr>
          <a:xfrm>
            <a:off x="3507471" y="2848911"/>
            <a:ext cx="5553156" cy="266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00" tIns="35100" rIns="35100" bIns="35100">
            <a:spAutoFit/>
          </a:bodyPr>
          <a:lstStyle/>
          <a:p>
            <a:pPr algn="l" defTabSz="685800">
              <a:defRPr sz="5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75"/>
              <a:t>int height = getHeightAsInt();</a:t>
            </a:r>
          </a:p>
          <a:p>
            <a:pPr algn="l" defTabSz="685800">
              <a:defRPr sz="5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75"/>
              <a:t>int width = getWidthAsInt();</a:t>
            </a:r>
          </a:p>
          <a:p>
            <a:pPr algn="l" defTabSz="685800">
              <a:defRPr sz="5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75"/>
              <a:t>for(int y = 0; y &lt; height; y++) {</a:t>
            </a:r>
          </a:p>
          <a:p>
            <a:pPr algn="l" defTabSz="685800">
              <a:defRPr sz="5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75"/>
              <a:t>    for(int x = 0; x &lt; width; x++) {</a:t>
            </a:r>
          </a:p>
          <a:p>
            <a:pPr algn="l" defTabSz="685800">
              <a:defRPr sz="5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75"/>
              <a:t>        Color pixel = getPixel(x, y);</a:t>
            </a:r>
            <a:endParaRPr sz="187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5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75"/>
              <a:t>        </a:t>
            </a:r>
            <a:r>
              <a:rPr sz="1875" i="1"/>
              <a:t>alter the pixel's color value</a:t>
            </a:r>
            <a:r>
              <a:rPr sz="1875"/>
              <a:t>;</a:t>
            </a:r>
            <a:endParaRPr sz="187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5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75"/>
              <a:t>        setPixel(x, y, pixel);</a:t>
            </a:r>
          </a:p>
          <a:p>
            <a:pPr algn="l" defTabSz="685800">
              <a:defRPr sz="5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75"/>
              <a:t>    }</a:t>
            </a:r>
          </a:p>
          <a:p>
            <a:pPr algn="l" defTabSz="685800">
              <a:defRPr sz="5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75"/>
              <a:t>}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further filters</a:t>
            </a:r>
          </a:p>
        </p:txBody>
      </p:sp>
      <p:sp>
        <p:nvSpPr>
          <p:cNvPr id="144" name="Rectangle 8"/>
          <p:cNvSpPr txBox="1"/>
          <p:nvPr/>
        </p:nvSpPr>
        <p:spPr>
          <a:xfrm>
            <a:off x="4630098" y="2110551"/>
            <a:ext cx="1608166" cy="563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00" tIns="35100" rIns="35100" bIns="35100">
            <a:spAutoFit/>
          </a:bodyPr>
          <a:lstStyle/>
          <a:p>
            <a:pPr defTabSz="685800">
              <a:defRPr sz="36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Code duplication?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77"/>
              <a:ea typeface="Times Roman"/>
              <a:cs typeface="Times Roman"/>
              <a:sym typeface="Times Roman"/>
            </a:endParaRPr>
          </a:p>
          <a:p>
            <a:pPr defTabSz="685800">
              <a:defRPr sz="36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Refactor!</a:t>
            </a:r>
          </a:p>
        </p:txBody>
      </p:sp>
      <p:sp>
        <p:nvSpPr>
          <p:cNvPr id="145" name="Text Box 4"/>
          <p:cNvSpPr txBox="1"/>
          <p:nvPr/>
        </p:nvSpPr>
        <p:spPr>
          <a:xfrm>
            <a:off x="1408757" y="3040792"/>
            <a:ext cx="4337645" cy="24830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00" tIns="35100" rIns="35100" bIns="35100">
            <a:spAutoFit/>
          </a:bodyPr>
          <a:lstStyle/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private void </a:t>
            </a:r>
            <a:r>
              <a:rPr sz="1425" dirty="0" err="1"/>
              <a:t>makeLighter</a:t>
            </a:r>
            <a:r>
              <a:rPr sz="1425" dirty="0"/>
              <a:t>()</a:t>
            </a: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{</a:t>
            </a:r>
            <a:endParaRPr sz="1425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if(</a:t>
            </a:r>
            <a:r>
              <a:rPr sz="1425" dirty="0" err="1"/>
              <a:t>currentImage</a:t>
            </a:r>
            <a:r>
              <a:rPr sz="1425" dirty="0"/>
              <a:t> != null) {</a:t>
            </a:r>
            <a:endParaRPr sz="1425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    </a:t>
            </a:r>
            <a:r>
              <a:rPr sz="1425" dirty="0" err="1"/>
              <a:t>currentImage.lighter</a:t>
            </a:r>
            <a:r>
              <a:rPr sz="1425" dirty="0"/>
              <a:t>();</a:t>
            </a:r>
            <a:endParaRPr sz="1425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    </a:t>
            </a:r>
            <a:r>
              <a:rPr sz="1425" dirty="0" err="1"/>
              <a:t>frame.repaint</a:t>
            </a:r>
            <a:r>
              <a:rPr sz="1425" dirty="0"/>
              <a:t>();</a:t>
            </a:r>
            <a:endParaRPr sz="1425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    </a:t>
            </a:r>
            <a:r>
              <a:rPr sz="1425" dirty="0" err="1"/>
              <a:t>showStatus</a:t>
            </a:r>
            <a:r>
              <a:rPr sz="1425" dirty="0"/>
              <a:t>("Applied: lighter");</a:t>
            </a:r>
            <a:endParaRPr sz="1425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}</a:t>
            </a:r>
            <a:endParaRPr sz="1425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else {</a:t>
            </a:r>
            <a:endParaRPr sz="1425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    </a:t>
            </a:r>
            <a:r>
              <a:rPr sz="1425" dirty="0" err="1"/>
              <a:t>showStatus</a:t>
            </a:r>
            <a:r>
              <a:rPr sz="1425" dirty="0"/>
              <a:t>("No image loaded.");</a:t>
            </a:r>
            <a:endParaRPr sz="1425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    }</a:t>
            </a:r>
            <a:endParaRPr sz="1425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 dirty="0"/>
              <a:t>} </a:t>
            </a:r>
          </a:p>
        </p:txBody>
      </p:sp>
      <p:sp>
        <p:nvSpPr>
          <p:cNvPr id="146" name="Text Box 5"/>
          <p:cNvSpPr txBox="1"/>
          <p:nvPr/>
        </p:nvSpPr>
        <p:spPr>
          <a:xfrm>
            <a:off x="6253784" y="3040792"/>
            <a:ext cx="4589197" cy="24830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00" tIns="35100" rIns="35100" bIns="35100">
            <a:spAutoFit/>
          </a:bodyPr>
          <a:lstStyle/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private void threshold()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{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    if(currentImage != null) {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        currentImage.threshold();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        frame.repaint();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        showStatus("Applied: threshold");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    }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    else {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        showStatus("No image loaded.");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    }</a:t>
            </a:r>
            <a:endParaRPr sz="1425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685800">
              <a:defRPr sz="3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5"/>
              <a:t>}</a:t>
            </a:r>
          </a:p>
        </p:txBody>
      </p:sp>
      <p:grpSp>
        <p:nvGrpSpPr>
          <p:cNvPr id="152" name="AutoShape 7"/>
          <p:cNvGrpSpPr/>
          <p:nvPr/>
        </p:nvGrpSpPr>
        <p:grpSpPr>
          <a:xfrm flipH="1">
            <a:off x="4165435" y="1983915"/>
            <a:ext cx="2247531" cy="1415268"/>
            <a:chOff x="0" y="0"/>
            <a:chExt cx="5493675" cy="3774046"/>
          </a:xfrm>
        </p:grpSpPr>
        <p:sp>
          <p:nvSpPr>
            <p:cNvPr id="147" name="Shape"/>
            <p:cNvSpPr/>
            <p:nvPr/>
          </p:nvSpPr>
          <p:spPr>
            <a:xfrm>
              <a:off x="-1" y="-1"/>
              <a:ext cx="5493677" cy="2290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1350"/>
            </a:p>
          </p:txBody>
        </p:sp>
        <p:sp>
          <p:nvSpPr>
            <p:cNvPr id="148" name="Circle"/>
            <p:cNvSpPr/>
            <p:nvPr/>
          </p:nvSpPr>
          <p:spPr>
            <a:xfrm>
              <a:off x="1205353" y="2487340"/>
              <a:ext cx="381001" cy="3810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1350"/>
            </a:p>
          </p:txBody>
        </p:sp>
        <p:sp>
          <p:nvSpPr>
            <p:cNvPr id="149" name="Circle"/>
            <p:cNvSpPr/>
            <p:nvPr/>
          </p:nvSpPr>
          <p:spPr>
            <a:xfrm>
              <a:off x="774331" y="3114942"/>
              <a:ext cx="254001" cy="2540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1350"/>
            </a:p>
          </p:txBody>
        </p:sp>
        <p:sp>
          <p:nvSpPr>
            <p:cNvPr id="150" name="Circle"/>
            <p:cNvSpPr/>
            <p:nvPr/>
          </p:nvSpPr>
          <p:spPr>
            <a:xfrm>
              <a:off x="427027" y="3647045"/>
              <a:ext cx="127001" cy="1270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1350"/>
            </a:p>
          </p:txBody>
        </p:sp>
        <p:sp>
          <p:nvSpPr>
            <p:cNvPr id="151" name="Shape"/>
            <p:cNvSpPr/>
            <p:nvPr/>
          </p:nvSpPr>
          <p:spPr>
            <a:xfrm>
              <a:off x="278957" y="116466"/>
              <a:ext cx="5034041" cy="194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latin typeface="Courier New"/>
                  <a:ea typeface="Courier New"/>
                  <a:cs typeface="Courier New"/>
                  <a:sym typeface="Courier New"/>
                </a:defRPr>
              </a:pPr>
              <a:endParaRPr sz="1350"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D4E4-EDA2-88FA-5573-03525E06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JavaFX Application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12BF9C-F0EC-D564-47A5-20BB212B8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78" y="1934913"/>
            <a:ext cx="3311443" cy="426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94741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further filters</a:t>
            </a:r>
          </a:p>
        </p:txBody>
      </p:sp>
      <p:sp>
        <p:nvSpPr>
          <p:cNvPr id="156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Define a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t> superclass (abstract).</a:t>
            </a:r>
          </a:p>
          <a:p>
            <a:pPr>
              <a:lnSpc>
                <a:spcPct val="90000"/>
              </a:lnSpc>
            </a:pPr>
            <a:r>
              <a:t>Create function-specific subclasses.</a:t>
            </a:r>
          </a:p>
          <a:p>
            <a:pPr>
              <a:lnSpc>
                <a:spcPct val="90000"/>
              </a:lnSpc>
            </a:pPr>
            <a:r>
              <a:t>Create a collection of subclass instances in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ImageViewer</a:t>
            </a:r>
            <a:r>
              <a:t>.</a:t>
            </a:r>
          </a:p>
          <a:p>
            <a:pPr>
              <a:lnSpc>
                <a:spcPct val="90000"/>
              </a:lnSpc>
            </a:pPr>
            <a:r>
              <a:t>Define a generic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applyFilter</a:t>
            </a:r>
            <a:r>
              <a:t> method.</a:t>
            </a:r>
          </a:p>
          <a:p>
            <a:pPr>
              <a:lnSpc>
                <a:spcPct val="90000"/>
              </a:lnSpc>
            </a:pPr>
            <a:r>
              <a:t>See </a:t>
            </a:r>
            <a:r>
              <a:rPr i="1"/>
              <a:t>FX-</a:t>
            </a:r>
            <a:r>
              <a:t>I</a:t>
            </a:r>
            <a:r>
              <a:rPr i="1"/>
              <a:t>mageViewer2-0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D924AA-00CC-2565-371C-721130AA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FX-ImageViewer2-0</a:t>
            </a:r>
            <a:endParaRPr lang="en-US" dirty="0"/>
          </a:p>
        </p:txBody>
      </p:sp>
      <p:pic>
        <p:nvPicPr>
          <p:cNvPr id="160" name="image viewer class diagram" descr="image viewer class dia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2" y="2074961"/>
            <a:ext cx="7841675" cy="3958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Buttons and nested layouts</a:t>
            </a:r>
          </a:p>
        </p:txBody>
      </p:sp>
      <p:pic>
        <p:nvPicPr>
          <p:cNvPr id="164" name="screenshot: buttons" descr="screenshot: butt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63" y="2104613"/>
            <a:ext cx="1406937" cy="375442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xt Box 4"/>
          <p:cNvSpPr txBox="1"/>
          <p:nvPr/>
        </p:nvSpPr>
        <p:spPr>
          <a:xfrm>
            <a:off x="3246688" y="3159060"/>
            <a:ext cx="1622592" cy="99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00" tIns="35100" rIns="35100" bIns="35100">
            <a:spAutoFit/>
          </a:bodyPr>
          <a:lstStyle/>
          <a:p>
            <a:pPr algn="l" defTabSz="685800">
              <a:defRPr sz="45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A </a:t>
            </a:r>
            <a:r>
              <a:rPr sz="20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VBox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 inside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77"/>
              <a:ea typeface="Times Roman"/>
              <a:cs typeface="Times Roman"/>
              <a:sym typeface="Times Roman"/>
            </a:endParaRPr>
          </a:p>
          <a:p>
            <a:pPr algn="l" defTabSz="685800">
              <a:defRPr sz="45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a </a:t>
            </a:r>
            <a:r>
              <a:rPr sz="20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BorderPane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 </a:t>
            </a:r>
          </a:p>
          <a:p>
            <a:pPr algn="l" defTabSz="685800">
              <a:defRPr sz="45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inside a </a:t>
            </a:r>
            <a:r>
              <a:rPr sz="20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VBox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.</a:t>
            </a:r>
          </a:p>
        </p:txBody>
      </p:sp>
      <p:sp>
        <p:nvSpPr>
          <p:cNvPr id="166" name="Line 5"/>
          <p:cNvSpPr/>
          <p:nvPr/>
        </p:nvSpPr>
        <p:spPr>
          <a:xfrm flipV="1">
            <a:off x="4820798" y="3727174"/>
            <a:ext cx="1406937" cy="9939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txBody>
          <a:bodyPr tIns="34290" bIns="34290"/>
          <a:lstStyle/>
          <a:p>
            <a:pPr algn="l" defTabSz="685800"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endParaRPr sz="180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spacing</a:t>
            </a:r>
          </a:p>
        </p:txBody>
      </p:sp>
      <p:sp>
        <p:nvSpPr>
          <p:cNvPr id="170" name="Can be done programatically (in Java code) 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Can be done </a:t>
            </a:r>
            <a:r>
              <a:rPr dirty="0" err="1"/>
              <a:t>programatically</a:t>
            </a:r>
            <a:r>
              <a:rPr dirty="0"/>
              <a:t> (in Java code) … </a:t>
            </a:r>
          </a:p>
          <a:p>
            <a:r>
              <a:rPr dirty="0"/>
              <a:t>… but we prefer to do this externally in CSS.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tyling with C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600"/>
            </a:lvl1pPr>
          </a:lstStyle>
          <a:p>
            <a:pPr>
              <a:defRPr sz="8800"/>
            </a:pPr>
            <a:r>
              <a:rPr dirty="0"/>
              <a:t>Styling with CSS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yling nodes with C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Styling nodes with CSS</a:t>
            </a:r>
          </a:p>
        </p:txBody>
      </p:sp>
      <p:sp>
        <p:nvSpPr>
          <p:cNvPr id="180" name="Nodes can be styled in Java co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Nodes can be styled in Java code</a:t>
            </a:r>
          </a:p>
          <a:p>
            <a:r>
              <a:t>Better: use CSS for styling</a:t>
            </a:r>
          </a:p>
          <a:p>
            <a:r>
              <a:t>Similar to using CSS for HTML</a:t>
            </a:r>
          </a:p>
          <a:p>
            <a:r>
              <a:t>JavaFX CSS based on W3C CSS v 2.1</a:t>
            </a:r>
          </a:p>
          <a:p>
            <a:r>
              <a:t>… with some additions from v 3 and some extensions for JavaFX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orking with style she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Working with style sheets</a:t>
            </a:r>
          </a:p>
        </p:txBody>
      </p:sp>
      <p:sp>
        <p:nvSpPr>
          <p:cNvPr id="184" name="Style sheets can be added in BlueJ…"/>
          <p:cNvSpPr txBox="1">
            <a:spLocks noGrp="1"/>
          </p:cNvSpPr>
          <p:nvPr>
            <p:ph type="body" idx="1"/>
          </p:nvPr>
        </p:nvSpPr>
        <p:spPr>
          <a:xfrm>
            <a:off x="7481184" y="2109497"/>
            <a:ext cx="2789360" cy="3200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Style sheets can be added in BlueJ</a:t>
            </a:r>
          </a:p>
          <a:p>
            <a:r>
              <a:t>*.css files in the project folder</a:t>
            </a:r>
          </a:p>
        </p:txBody>
      </p:sp>
      <p:pic>
        <p:nvPicPr>
          <p:cNvPr id="185" name="class diagram context menu" descr="class diagram context men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15" y="1783837"/>
            <a:ext cx="5344536" cy="4027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orking with style she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Working with style sheets</a:t>
            </a:r>
          </a:p>
        </p:txBody>
      </p:sp>
      <p:sp>
        <p:nvSpPr>
          <p:cNvPr id="189" name="Usually have a .css suffix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Usually have a .</a:t>
            </a:r>
            <a:r>
              <a:rPr dirty="0" err="1"/>
              <a:t>css</a:t>
            </a:r>
            <a:r>
              <a:rPr dirty="0"/>
              <a:t> suffix</a:t>
            </a:r>
          </a:p>
          <a:p>
            <a:r>
              <a:rPr dirty="0"/>
              <a:t>Usually located in a subdirectory of the application’s </a:t>
            </a:r>
            <a:r>
              <a:rPr dirty="0" err="1"/>
              <a:t>classpath</a:t>
            </a:r>
            <a:endParaRPr dirty="0"/>
          </a:p>
          <a:p>
            <a:r>
              <a:rPr dirty="0"/>
              <a:t>Style sheets are applied to </a:t>
            </a:r>
            <a:r>
              <a:rPr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Scene</a:t>
            </a:r>
            <a:r>
              <a:rPr dirty="0"/>
              <a:t> objects:</a:t>
            </a:r>
            <a:br>
              <a:rPr dirty="0"/>
            </a:br>
            <a:br>
              <a:rPr dirty="0"/>
            </a:br>
            <a:r>
              <a:rPr sz="20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Scene scene = new Scene(root);</a:t>
            </a:r>
            <a:br>
              <a:rPr sz="20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20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scene.getStylesheets</a:t>
            </a:r>
            <a:r>
              <a:rPr sz="20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().add(“</a:t>
            </a:r>
            <a:r>
              <a:rPr sz="20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mystyle.css</a:t>
            </a:r>
            <a:r>
              <a:rPr sz="20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”);</a:t>
            </a:r>
            <a:endParaRPr sz="1725" b="1" dirty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efin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styles</a:t>
            </a:r>
          </a:p>
        </p:txBody>
      </p:sp>
      <p:sp>
        <p:nvSpPr>
          <p:cNvPr id="193" name=".button {     -fx-font: 16px &quot;Serif&quot;;     -fx-padding: 10;     -fx-background-color: #CCFF99; }"/>
          <p:cNvSpPr txBox="1">
            <a:spLocks noGrp="1"/>
          </p:cNvSpPr>
          <p:nvPr>
            <p:ph type="body" idx="1"/>
          </p:nvPr>
        </p:nvSpPr>
        <p:spPr>
          <a:xfrm>
            <a:off x="3815649" y="2469562"/>
            <a:ext cx="5714260" cy="24007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br>
              <a:rPr dirty="0"/>
            </a:br>
            <a: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.button {</a:t>
            </a:r>
            <a:b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18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-font: 16px "Serif";</a:t>
            </a:r>
            <a:b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18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-padding: 10;</a:t>
            </a:r>
            <a:b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1800" b="1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-background-color: #CCFF99;</a:t>
            </a:r>
            <a:b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sz="1800" b="1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1725" b="1" dirty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197" name="Group"/>
          <p:cNvGrpSpPr/>
          <p:nvPr/>
        </p:nvGrpSpPr>
        <p:grpSpPr>
          <a:xfrm>
            <a:off x="3831466" y="2407377"/>
            <a:ext cx="5355993" cy="1226030"/>
            <a:chOff x="334734" y="0"/>
            <a:chExt cx="14282647" cy="3269411"/>
          </a:xfrm>
        </p:grpSpPr>
        <p:sp>
          <p:nvSpPr>
            <p:cNvPr id="194" name="Oval"/>
            <p:cNvSpPr/>
            <p:nvPr/>
          </p:nvSpPr>
          <p:spPr>
            <a:xfrm>
              <a:off x="334734" y="1969108"/>
              <a:ext cx="2971384" cy="1300303"/>
            </a:xfrm>
            <a:prstGeom prst="ellipse">
              <a:avLst/>
            </a:prstGeom>
            <a:noFill/>
            <a:ln w="38100" cap="flat">
              <a:solidFill>
                <a:schemeClr val="accent1">
                  <a:lumMod val="50000"/>
                </a:schemeClr>
              </a:solidFill>
              <a:prstDash val="solid"/>
              <a:bevel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algn="l" defTabSz="685800">
                <a:defRPr sz="4800"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sz="1800"/>
            </a:p>
          </p:txBody>
        </p:sp>
        <p:sp>
          <p:nvSpPr>
            <p:cNvPr id="195" name="name (aka “selector”); starts with dot"/>
            <p:cNvSpPr txBox="1"/>
            <p:nvPr/>
          </p:nvSpPr>
          <p:spPr>
            <a:xfrm>
              <a:off x="2356758" y="0"/>
              <a:ext cx="12260623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t">
              <a:spAutoFit/>
            </a:bodyPr>
            <a:lstStyle>
              <a:lvl1pPr algn="l" defTabSz="1828800">
                <a:defRPr sz="4800" b="0">
                  <a:solidFill>
                    <a:srgbClr val="E5220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rPr sz="2400" dirty="0">
                  <a:solidFill>
                    <a:schemeClr val="accent1">
                      <a:lumMod val="50000"/>
                    </a:schemeClr>
                  </a:solidFill>
                  <a:latin typeface="Tw Cen MT" panose="020B0602020104020603" pitchFamily="34" charset="77"/>
                </a:rPr>
                <a:t>name (aka “selector”); starts with dot</a:t>
              </a:r>
            </a:p>
          </p:txBody>
        </p:sp>
        <p:sp>
          <p:nvSpPr>
            <p:cNvPr id="196" name="Line"/>
            <p:cNvSpPr/>
            <p:nvPr/>
          </p:nvSpPr>
          <p:spPr>
            <a:xfrm flipV="1">
              <a:off x="2711908" y="858881"/>
              <a:ext cx="858160" cy="858160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bevel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algn="l" defTabSz="342900">
                <a:defRPr sz="24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00"/>
            </a:p>
          </p:txBody>
        </p:sp>
      </p:grpSp>
      <p:sp>
        <p:nvSpPr>
          <p:cNvPr id="198" name="Oval"/>
          <p:cNvSpPr/>
          <p:nvPr/>
        </p:nvSpPr>
        <p:spPr>
          <a:xfrm>
            <a:off x="3815649" y="3370159"/>
            <a:ext cx="4990422" cy="1283765"/>
          </a:xfrm>
          <a:prstGeom prst="ellipse">
            <a:avLst/>
          </a:pr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bevel/>
          </a:ln>
          <a:effectLst/>
        </p:spPr>
        <p:txBody>
          <a:bodyPr wrap="square" lIns="34290" tIns="34290" rIns="34290" bIns="34290" numCol="1" anchor="t">
            <a:noAutofit/>
          </a:bodyPr>
          <a:lstStyle/>
          <a:p>
            <a:pPr algn="l" defTabSz="685800">
              <a:defRPr sz="4800">
                <a:latin typeface="Trebuchet MS"/>
                <a:ea typeface="Trebuchet MS"/>
                <a:cs typeface="Trebuchet MS"/>
                <a:sym typeface="Trebuchet MS"/>
              </a:defRPr>
            </a:pPr>
            <a:endParaRPr sz="1800"/>
          </a:p>
        </p:txBody>
      </p:sp>
      <p:sp>
        <p:nvSpPr>
          <p:cNvPr id="199" name="rules (in curly brackets)"/>
          <p:cNvSpPr txBox="1"/>
          <p:nvPr/>
        </p:nvSpPr>
        <p:spPr>
          <a:xfrm>
            <a:off x="4929917" y="4908563"/>
            <a:ext cx="2866490" cy="43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90" tIns="34290" rIns="34290" bIns="34290" numCol="1" anchor="t">
            <a:spAutoFit/>
          </a:bodyPr>
          <a:lstStyle>
            <a:lvl1pPr algn="l" defTabSz="1828800">
              <a:defRPr sz="4800" b="0">
                <a:solidFill>
                  <a:srgbClr val="E5220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4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rules (in curly brackets)</a:t>
            </a:r>
          </a:p>
        </p:txBody>
      </p:sp>
      <p:sp>
        <p:nvSpPr>
          <p:cNvPr id="200" name="Line"/>
          <p:cNvSpPr/>
          <p:nvPr/>
        </p:nvSpPr>
        <p:spPr>
          <a:xfrm flipV="1">
            <a:off x="5444497" y="4321757"/>
            <a:ext cx="357629" cy="625891"/>
          </a:xfrm>
          <a:prstGeom prst="line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bevel/>
          </a:ln>
          <a:effectLst/>
        </p:spPr>
        <p:txBody>
          <a:bodyPr wrap="square" lIns="34290" tIns="34290" rIns="34290" bIns="34290" numCol="1" anchor="t">
            <a:noAutofit/>
          </a:bodyPr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 advAuto="0"/>
      <p:bldP spid="19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207" name="Selectors correspond to class nam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Selectors correspond to class names</a:t>
            </a:r>
          </a:p>
          <a:p>
            <a:r>
              <a:rPr dirty="0"/>
              <a:t>Use lowercase, and hyphens:</a:t>
            </a:r>
            <a:br>
              <a:rPr dirty="0"/>
            </a:br>
            <a:endParaRPr dirty="0"/>
          </a:p>
        </p:txBody>
      </p:sp>
      <p:sp>
        <p:nvSpPr>
          <p:cNvPr id="208" name="Class…"/>
          <p:cNvSpPr txBox="1"/>
          <p:nvPr/>
        </p:nvSpPr>
        <p:spPr>
          <a:xfrm>
            <a:off x="3389266" y="3772970"/>
            <a:ext cx="1843774" cy="1777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u="sng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Class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400" dirty="0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Button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400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CheckBox</a:t>
            </a:r>
            <a:endParaRPr sz="2400" dirty="0">
              <a:latin typeface="Courier New" panose="02070309020205020404" pitchFamily="49" charset="0"/>
              <a:ea typeface="Courier"/>
              <a:cs typeface="Courier New" panose="02070309020205020404" pitchFamily="49" charset="0"/>
              <a:sym typeface="Courier"/>
            </a:endParaRP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400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ScrollBar</a:t>
            </a:r>
            <a:endParaRPr sz="2400" dirty="0">
              <a:latin typeface="Courier New" panose="02070309020205020404" pitchFamily="49" charset="0"/>
              <a:ea typeface="Courier"/>
              <a:cs typeface="Courier New" panose="02070309020205020404" pitchFamily="49" charset="0"/>
              <a:sym typeface="Courier"/>
            </a:endParaRPr>
          </a:p>
        </p:txBody>
      </p:sp>
      <p:sp>
        <p:nvSpPr>
          <p:cNvPr id="209" name="Selector…"/>
          <p:cNvSpPr txBox="1"/>
          <p:nvPr/>
        </p:nvSpPr>
        <p:spPr>
          <a:xfrm>
            <a:off x="6958963" y="3772970"/>
            <a:ext cx="2212465" cy="1777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u="sng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Selector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.button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.check-box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400" dirty="0">
                <a:latin typeface="Courier"/>
                <a:ea typeface="Courier"/>
                <a:cs typeface="Courier"/>
                <a:sym typeface="Courier"/>
              </a:rPr>
              <a:t>.scroll-bar</a:t>
            </a:r>
          </a:p>
        </p:txBody>
      </p:sp>
      <p:sp>
        <p:nvSpPr>
          <p:cNvPr id="210" name="Arrow"/>
          <p:cNvSpPr/>
          <p:nvPr/>
        </p:nvSpPr>
        <p:spPr>
          <a:xfrm>
            <a:off x="5403829" y="4479183"/>
            <a:ext cx="952500" cy="574194"/>
          </a:xfrm>
          <a:prstGeom prst="rightArrow">
            <a:avLst>
              <a:gd name="adj1" fmla="val 34641"/>
              <a:gd name="adj2" fmla="val 64585"/>
            </a:avLst>
          </a:prstGeom>
          <a:solidFill>
            <a:srgbClr val="9696C5"/>
          </a:solidFill>
          <a:ln w="50800">
            <a:solidFill>
              <a:srgbClr val="29297A"/>
            </a:solidFill>
            <a:bevel/>
          </a:ln>
        </p:spPr>
        <p:txBody>
          <a:bodyPr tIns="34290" bIns="34290"/>
          <a:lstStyle/>
          <a:p>
            <a:pPr algn="l" defTabSz="685800">
              <a:defRPr sz="4800">
                <a:solidFill>
                  <a:srgbClr val="9696C5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z="180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D469-5E50-D947-A6CD-91208D5B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a JavaFX Application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06CB63E-5610-179A-9238-AE10E9EE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13" y="1624832"/>
            <a:ext cx="7049374" cy="4932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92451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.button {…"/>
          <p:cNvSpPr txBox="1"/>
          <p:nvPr/>
        </p:nvSpPr>
        <p:spPr>
          <a:xfrm>
            <a:off x="2907897" y="1425958"/>
            <a:ext cx="6452407" cy="376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.button {</a:t>
            </a:r>
          </a:p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-font: 16px "Serif";</a:t>
            </a:r>
          </a:p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-padding: 50;</a:t>
            </a:r>
          </a:p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-background-color: #CC4499;</a:t>
            </a:r>
          </a:p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endParaRPr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.label {</a:t>
            </a:r>
          </a:p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-font: 56px "Monaco";</a:t>
            </a:r>
          </a:p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 defTabSz="685800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efining new style clas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Defining new style classes</a:t>
            </a:r>
          </a:p>
        </p:txBody>
      </p:sp>
      <p:sp>
        <p:nvSpPr>
          <p:cNvPr id="221" name="You can define and use your own style classes: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685799" indent="-685799">
              <a:spcBef>
                <a:spcPts val="2600"/>
              </a:spcBef>
              <a:defRPr sz="5200"/>
            </a:lvl1pPr>
          </a:lstStyle>
          <a:p>
            <a:r>
              <a:rPr sz="3600" dirty="0"/>
              <a:t>You can define and use your own style classes:</a:t>
            </a:r>
          </a:p>
        </p:txBody>
      </p:sp>
      <p:sp>
        <p:nvSpPr>
          <p:cNvPr id="222" name="Java…"/>
          <p:cNvSpPr txBox="1"/>
          <p:nvPr/>
        </p:nvSpPr>
        <p:spPr>
          <a:xfrm>
            <a:off x="3583027" y="2788758"/>
            <a:ext cx="5724644" cy="761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u="sng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Java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btn.getStyleClass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().add("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mybutton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");</a:t>
            </a:r>
          </a:p>
        </p:txBody>
      </p:sp>
      <p:sp>
        <p:nvSpPr>
          <p:cNvPr id="223" name="CSS…"/>
          <p:cNvSpPr txBox="1"/>
          <p:nvPr/>
        </p:nvSpPr>
        <p:spPr>
          <a:xfrm>
            <a:off x="3579882" y="3675344"/>
            <a:ext cx="5416868" cy="2300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u="sng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CSS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mybutton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{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-background-color: #DFB951;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-border-radius: 20;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-background-radius: 20;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ID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 selectors</a:t>
            </a:r>
          </a:p>
        </p:txBody>
      </p:sp>
      <p:sp>
        <p:nvSpPr>
          <p:cNvPr id="229" name="Styled can be defined for single nodes by using an ID: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Styled can be defined for single nodes by using an ID:</a:t>
            </a:r>
          </a:p>
        </p:txBody>
      </p:sp>
      <p:sp>
        <p:nvSpPr>
          <p:cNvPr id="230" name="Java…"/>
          <p:cNvSpPr txBox="1"/>
          <p:nvPr/>
        </p:nvSpPr>
        <p:spPr>
          <a:xfrm>
            <a:off x="3959011" y="3515305"/>
            <a:ext cx="3416320" cy="761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u="sng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Java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btn.setId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(“special”);</a:t>
            </a:r>
          </a:p>
        </p:txBody>
      </p:sp>
      <p:sp>
        <p:nvSpPr>
          <p:cNvPr id="231" name="CSS…"/>
          <p:cNvSpPr txBox="1"/>
          <p:nvPr/>
        </p:nvSpPr>
        <p:spPr>
          <a:xfrm>
            <a:off x="3955868" y="4481401"/>
            <a:ext cx="4309193" cy="140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u="sng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725" dirty="0">
                <a:latin typeface="Courier"/>
                <a:ea typeface="Courier"/>
                <a:cs typeface="Courier"/>
                <a:sym typeface="Courier"/>
              </a:rPr>
              <a:t>CSS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725" dirty="0">
                <a:latin typeface="Courier"/>
                <a:ea typeface="Courier"/>
                <a:cs typeface="Courier"/>
                <a:sym typeface="Courier"/>
              </a:rPr>
              <a:t>#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special</a:t>
            </a:r>
            <a:r>
              <a:rPr sz="1725" dirty="0">
                <a:latin typeface="Courier"/>
                <a:ea typeface="Courier"/>
                <a:cs typeface="Courier"/>
                <a:sym typeface="Courier"/>
              </a:rPr>
              <a:t> {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725" dirty="0"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1725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1725" dirty="0">
                <a:latin typeface="Courier"/>
                <a:ea typeface="Courier"/>
                <a:cs typeface="Courier"/>
                <a:sym typeface="Courier"/>
              </a:rPr>
              <a:t>-font: 56px "Monaco";   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725" dirty="0"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ompound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Compound selectors</a:t>
            </a:r>
          </a:p>
        </p:txBody>
      </p:sp>
      <p:sp>
        <p:nvSpPr>
          <p:cNvPr id="237" name="Some controls consist of separate elements. These can be styled separately.…"/>
          <p:cNvSpPr txBox="1">
            <a:spLocks noGrp="1"/>
          </p:cNvSpPr>
          <p:nvPr>
            <p:ph type="body" idx="1"/>
          </p:nvPr>
        </p:nvSpPr>
        <p:spPr>
          <a:xfrm>
            <a:off x="1027670" y="1931087"/>
            <a:ext cx="7294695" cy="43449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ts val="975"/>
              </a:spcBef>
              <a:defRPr sz="5600"/>
            </a:pPr>
            <a:r>
              <a:rPr sz="4800" dirty="0"/>
              <a:t>Some controls consist of separate elements. These can be styled separately.</a:t>
            </a:r>
          </a:p>
          <a:p>
            <a:pPr>
              <a:spcBef>
                <a:spcPts val="975"/>
              </a:spcBef>
              <a:defRPr sz="5600"/>
            </a:pPr>
            <a:r>
              <a:rPr sz="4800" dirty="0"/>
              <a:t>Use selector for class, space, and selector for element class:</a:t>
            </a:r>
          </a:p>
        </p:txBody>
      </p:sp>
      <p:sp>
        <p:nvSpPr>
          <p:cNvPr id="238" name="Selectors…"/>
          <p:cNvSpPr txBox="1"/>
          <p:nvPr/>
        </p:nvSpPr>
        <p:spPr>
          <a:xfrm>
            <a:off x="8495831" y="3203713"/>
            <a:ext cx="2954655" cy="1531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u="sng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Selectors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.check-box .label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.check-box .box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.radio-button .dot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seudo clas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Pseudo classes</a:t>
            </a:r>
          </a:p>
        </p:txBody>
      </p:sp>
      <p:sp>
        <p:nvSpPr>
          <p:cNvPr id="242" name="Pseudo classes can be used to style nodes in a specific state, for example on mouse-ov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975"/>
              </a:spcBef>
              <a:defRPr sz="5600"/>
            </a:pPr>
            <a:r>
              <a:rPr sz="4000" dirty="0"/>
              <a:t>Pseudo classes can be used to style nodes in a specific state, for example on mouse-over</a:t>
            </a:r>
          </a:p>
          <a:p>
            <a:pPr>
              <a:spcBef>
                <a:spcPts val="975"/>
              </a:spcBef>
              <a:defRPr sz="5600"/>
            </a:pPr>
            <a:r>
              <a:rPr sz="4000" dirty="0"/>
              <a:t>Written with colon:</a:t>
            </a:r>
          </a:p>
        </p:txBody>
      </p:sp>
      <p:sp>
        <p:nvSpPr>
          <p:cNvPr id="243" name="Selectors…"/>
          <p:cNvSpPr txBox="1"/>
          <p:nvPr/>
        </p:nvSpPr>
        <p:spPr>
          <a:xfrm>
            <a:off x="6531746" y="3429000"/>
            <a:ext cx="3416320" cy="1531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u="sng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Selectors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radio-button:focused</a:t>
            </a:r>
            <a:endParaRPr sz="2000" dirty="0">
              <a:latin typeface="Courier"/>
              <a:ea typeface="Courier"/>
              <a:cs typeface="Courier"/>
              <a:sym typeface="Courier"/>
            </a:endParaRP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radio-button:hover</a:t>
            </a:r>
            <a:endParaRPr sz="2000" dirty="0">
              <a:latin typeface="Courier"/>
              <a:ea typeface="Courier"/>
              <a:cs typeface="Courier"/>
              <a:sym typeface="Courier"/>
            </a:endParaRP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scroll-bar:vertical</a:t>
            </a:r>
            <a:endParaRPr sz="2000"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ules and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Rules and properties</a:t>
            </a:r>
          </a:p>
        </p:txBody>
      </p:sp>
      <p:sp>
        <p:nvSpPr>
          <p:cNvPr id="247" name="CSS rules assign node properties…"/>
          <p:cNvSpPr txBox="1">
            <a:spLocks noGrp="1"/>
          </p:cNvSpPr>
          <p:nvPr>
            <p:ph type="body" idx="1"/>
          </p:nvPr>
        </p:nvSpPr>
        <p:spPr>
          <a:xfrm>
            <a:off x="1027670" y="1931087"/>
            <a:ext cx="7440469" cy="434493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spcBef>
                <a:spcPts val="975"/>
              </a:spcBef>
              <a:defRPr sz="5600"/>
            </a:pPr>
            <a:r>
              <a:rPr sz="4800" dirty="0"/>
              <a:t>CSS rules assign node properties</a:t>
            </a:r>
          </a:p>
          <a:p>
            <a:pPr>
              <a:spcBef>
                <a:spcPts val="975"/>
              </a:spcBef>
              <a:defRPr sz="5600"/>
            </a:pPr>
            <a:r>
              <a:rPr sz="4800" dirty="0"/>
              <a:t>Rule property names correspond to class properties</a:t>
            </a:r>
          </a:p>
          <a:p>
            <a:pPr>
              <a:spcBef>
                <a:spcPts val="975"/>
              </a:spcBef>
              <a:defRPr sz="5600"/>
            </a:pPr>
            <a:r>
              <a:rPr sz="4800" dirty="0"/>
              <a:t>JavaFX style rules start with </a:t>
            </a:r>
            <a:r>
              <a:rPr sz="4800" dirty="0">
                <a:latin typeface="Courier"/>
                <a:ea typeface="Courier"/>
                <a:cs typeface="Courier"/>
                <a:sym typeface="Courier"/>
              </a:rPr>
              <a:t>-</a:t>
            </a:r>
            <a:r>
              <a:rPr sz="48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4800" dirty="0"/>
              <a:t>:</a:t>
            </a:r>
          </a:p>
        </p:txBody>
      </p:sp>
      <p:sp>
        <p:nvSpPr>
          <p:cNvPr id="248" name="Rules…"/>
          <p:cNvSpPr txBox="1"/>
          <p:nvPr/>
        </p:nvSpPr>
        <p:spPr>
          <a:xfrm>
            <a:off x="6569658" y="2288896"/>
            <a:ext cx="4801314" cy="1531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u="sng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Rules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-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-background-color: #333333;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-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-text-fill: white;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-</a:t>
            </a:r>
            <a:r>
              <a:rPr sz="20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2000" dirty="0">
                <a:latin typeface="Courier"/>
                <a:ea typeface="Courier"/>
                <a:cs typeface="Courier"/>
                <a:sym typeface="Courier"/>
              </a:rPr>
              <a:t>-alignment: CENTER;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tyling ro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Styling root</a:t>
            </a:r>
          </a:p>
        </p:txBody>
      </p:sp>
      <p:sp>
        <p:nvSpPr>
          <p:cNvPr id="252" name="The .root style class is applied to the root node of the Scene instance…"/>
          <p:cNvSpPr txBox="1">
            <a:spLocks noGrp="1"/>
          </p:cNvSpPr>
          <p:nvPr>
            <p:ph type="body" idx="1"/>
          </p:nvPr>
        </p:nvSpPr>
        <p:spPr>
          <a:xfrm>
            <a:off x="1027671" y="1931087"/>
            <a:ext cx="4577999" cy="434493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spcBef>
                <a:spcPts val="975"/>
              </a:spcBef>
              <a:defRPr sz="5600"/>
            </a:pPr>
            <a:r>
              <a:rPr dirty="0"/>
              <a:t>The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.root</a:t>
            </a:r>
            <a:r>
              <a:rPr dirty="0"/>
              <a:t> style class is applied to the root node of the Scene instance</a:t>
            </a:r>
          </a:p>
          <a:p>
            <a:pPr>
              <a:spcBef>
                <a:spcPts val="975"/>
              </a:spcBef>
              <a:defRPr sz="5600"/>
            </a:pPr>
            <a:r>
              <a:rPr dirty="0"/>
              <a:t>The scene can easily be skinned using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.root</a:t>
            </a:r>
            <a:r>
              <a:rPr dirty="0"/>
              <a:t>:</a:t>
            </a:r>
          </a:p>
        </p:txBody>
      </p:sp>
      <p:sp>
        <p:nvSpPr>
          <p:cNvPr id="253" name=".root{…"/>
          <p:cNvSpPr txBox="1"/>
          <p:nvPr/>
        </p:nvSpPr>
        <p:spPr>
          <a:xfrm>
            <a:off x="5605670" y="2211119"/>
            <a:ext cx="5561138" cy="211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/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.root{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18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-font-size: 16pt;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18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-font-family: "Courier New";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18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-base: </a:t>
            </a:r>
            <a:r>
              <a:rPr sz="1800" dirty="0" err="1">
                <a:latin typeface="Courier"/>
                <a:ea typeface="Courier"/>
                <a:cs typeface="Courier"/>
                <a:sym typeface="Courier"/>
              </a:rPr>
              <a:t>rgb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(132, 145, 47);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    -</a:t>
            </a:r>
            <a:r>
              <a:rPr sz="1800" dirty="0" err="1">
                <a:latin typeface="Courier"/>
                <a:ea typeface="Courier"/>
                <a:cs typeface="Courier"/>
                <a:sym typeface="Courier"/>
              </a:rPr>
              <a:t>fx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-background: </a:t>
            </a:r>
            <a:r>
              <a:rPr sz="1800" dirty="0" err="1">
                <a:latin typeface="Courier"/>
                <a:ea typeface="Courier"/>
                <a:cs typeface="Courier"/>
                <a:sym typeface="Courier"/>
              </a:rPr>
              <a:t>rgb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(225, 228, 203);</a:t>
            </a:r>
          </a:p>
          <a:p>
            <a:pPr algn="l" defTabSz="685800">
              <a:spcBef>
                <a:spcPts val="563"/>
              </a:spcBef>
              <a:defRPr sz="6400" b="0">
                <a:solidFill>
                  <a:srgbClr val="1A317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BorderPane"/>
          <p:cNvSpPr/>
          <p:nvPr/>
        </p:nvSpPr>
        <p:spPr>
          <a:xfrm>
            <a:off x="4099565" y="2944807"/>
            <a:ext cx="1702296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BorderPane</a:t>
            </a:r>
          </a:p>
        </p:txBody>
      </p:sp>
      <p:sp>
        <p:nvSpPr>
          <p:cNvPr id="256" name="BorderPane"/>
          <p:cNvSpPr/>
          <p:nvPr/>
        </p:nvSpPr>
        <p:spPr>
          <a:xfrm>
            <a:off x="5448515" y="2173628"/>
            <a:ext cx="1702297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BorderPane</a:t>
            </a:r>
          </a:p>
        </p:txBody>
      </p:sp>
      <p:sp>
        <p:nvSpPr>
          <p:cNvPr id="257" name="Scene"/>
          <p:cNvSpPr/>
          <p:nvPr/>
        </p:nvSpPr>
        <p:spPr>
          <a:xfrm>
            <a:off x="5448515" y="1592948"/>
            <a:ext cx="1702297" cy="486442"/>
          </a:xfrm>
          <a:prstGeom prst="roundRect">
            <a:avLst>
              <a:gd name="adj" fmla="val 24777"/>
            </a:avLst>
          </a:prstGeom>
          <a:solidFill>
            <a:srgbClr val="FFD78B">
              <a:alpha val="12546"/>
            </a:srgbClr>
          </a:solidFill>
          <a:ln w="50800">
            <a:solidFill>
              <a:srgbClr val="000000">
                <a:alpha val="12546"/>
              </a:srgbClr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Scene</a:t>
            </a:r>
          </a:p>
        </p:txBody>
      </p:sp>
      <p:sp>
        <p:nvSpPr>
          <p:cNvPr id="258" name="Stage"/>
          <p:cNvSpPr/>
          <p:nvPr/>
        </p:nvSpPr>
        <p:spPr>
          <a:xfrm>
            <a:off x="5448515" y="1012268"/>
            <a:ext cx="1702297" cy="486442"/>
          </a:xfrm>
          <a:prstGeom prst="roundRect">
            <a:avLst>
              <a:gd name="adj" fmla="val 24777"/>
            </a:avLst>
          </a:prstGeom>
          <a:solidFill>
            <a:srgbClr val="FFD78B">
              <a:alpha val="12546"/>
            </a:srgbClr>
          </a:solidFill>
          <a:ln w="50800">
            <a:solidFill>
              <a:srgbClr val="000000">
                <a:alpha val="12546"/>
              </a:srgbClr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Stage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6305756" y="1490801"/>
            <a:ext cx="0" cy="105859"/>
          </a:xfrm>
          <a:prstGeom prst="line">
            <a:avLst/>
          </a:prstGeom>
          <a:ln w="50800">
            <a:solidFill>
              <a:srgbClr val="000000">
                <a:alpha val="12546"/>
              </a:srgbClr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60" name="Line"/>
          <p:cNvSpPr/>
          <p:nvPr/>
        </p:nvSpPr>
        <p:spPr>
          <a:xfrm flipV="1">
            <a:off x="6299663" y="2073580"/>
            <a:ext cx="0" cy="105858"/>
          </a:xfrm>
          <a:prstGeom prst="line">
            <a:avLst/>
          </a:prstGeom>
          <a:ln w="50800">
            <a:solidFill>
              <a:srgbClr val="000000">
                <a:alpha val="12546"/>
              </a:srgbClr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61" name="Line"/>
          <p:cNvSpPr/>
          <p:nvPr/>
        </p:nvSpPr>
        <p:spPr>
          <a:xfrm flipV="1">
            <a:off x="5444425" y="2664475"/>
            <a:ext cx="465859" cy="276344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62" name="VBox"/>
          <p:cNvSpPr/>
          <p:nvPr/>
        </p:nvSpPr>
        <p:spPr>
          <a:xfrm>
            <a:off x="6299664" y="2944807"/>
            <a:ext cx="1109674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VBox</a:t>
            </a:r>
          </a:p>
        </p:txBody>
      </p:sp>
      <p:sp>
        <p:nvSpPr>
          <p:cNvPr id="263" name="Line"/>
          <p:cNvSpPr/>
          <p:nvPr/>
        </p:nvSpPr>
        <p:spPr>
          <a:xfrm flipH="1" flipV="1">
            <a:off x="6613319" y="2658455"/>
            <a:ext cx="138359" cy="288385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64" name="Scene Graph"/>
          <p:cNvSpPr txBox="1"/>
          <p:nvPr/>
        </p:nvSpPr>
        <p:spPr>
          <a:xfrm>
            <a:off x="3522072" y="1087850"/>
            <a:ext cx="154241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algn="l"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Scene Graph</a:t>
            </a:r>
          </a:p>
        </p:txBody>
      </p:sp>
      <p:sp>
        <p:nvSpPr>
          <p:cNvPr id="265" name="TilePane"/>
          <p:cNvSpPr/>
          <p:nvPr/>
        </p:nvSpPr>
        <p:spPr>
          <a:xfrm>
            <a:off x="3580347" y="3639394"/>
            <a:ext cx="1296435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TilePane</a:t>
            </a:r>
          </a:p>
        </p:txBody>
      </p:sp>
      <p:sp>
        <p:nvSpPr>
          <p:cNvPr id="266" name="Line"/>
          <p:cNvSpPr/>
          <p:nvPr/>
        </p:nvSpPr>
        <p:spPr>
          <a:xfrm flipV="1">
            <a:off x="4340121" y="3420994"/>
            <a:ext cx="422085" cy="219194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67" name="VBox"/>
          <p:cNvSpPr/>
          <p:nvPr/>
        </p:nvSpPr>
        <p:spPr>
          <a:xfrm>
            <a:off x="5113987" y="3639395"/>
            <a:ext cx="1126734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VBox</a:t>
            </a:r>
          </a:p>
        </p:txBody>
      </p:sp>
      <p:sp>
        <p:nvSpPr>
          <p:cNvPr id="268" name="Line"/>
          <p:cNvSpPr/>
          <p:nvPr/>
        </p:nvSpPr>
        <p:spPr>
          <a:xfrm flipH="1" flipV="1">
            <a:off x="5356158" y="3423026"/>
            <a:ext cx="215130" cy="215130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69" name="Button"/>
          <p:cNvSpPr/>
          <p:nvPr/>
        </p:nvSpPr>
        <p:spPr>
          <a:xfrm>
            <a:off x="4561549" y="4428226"/>
            <a:ext cx="1006950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Button</a:t>
            </a:r>
          </a:p>
        </p:txBody>
      </p:sp>
      <p:sp>
        <p:nvSpPr>
          <p:cNvPr id="270" name="Line"/>
          <p:cNvSpPr/>
          <p:nvPr/>
        </p:nvSpPr>
        <p:spPr>
          <a:xfrm flipV="1">
            <a:off x="5167506" y="4120367"/>
            <a:ext cx="315183" cy="315183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71" name="Canvas"/>
          <p:cNvSpPr/>
          <p:nvPr/>
        </p:nvSpPr>
        <p:spPr>
          <a:xfrm>
            <a:off x="8036815" y="3848736"/>
            <a:ext cx="1019817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Canvas</a:t>
            </a:r>
          </a:p>
        </p:txBody>
      </p:sp>
      <p:sp>
        <p:nvSpPr>
          <p:cNvPr id="272" name="Line"/>
          <p:cNvSpPr/>
          <p:nvPr/>
        </p:nvSpPr>
        <p:spPr>
          <a:xfrm flipH="1" flipV="1">
            <a:off x="7399855" y="3356904"/>
            <a:ext cx="1121551" cy="487844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73" name="Canvas"/>
          <p:cNvSpPr/>
          <p:nvPr/>
        </p:nvSpPr>
        <p:spPr>
          <a:xfrm>
            <a:off x="7698793" y="2944807"/>
            <a:ext cx="1296435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Canvas</a:t>
            </a:r>
          </a:p>
        </p:txBody>
      </p:sp>
      <p:sp>
        <p:nvSpPr>
          <p:cNvPr id="274" name="Line"/>
          <p:cNvSpPr/>
          <p:nvPr/>
        </p:nvSpPr>
        <p:spPr>
          <a:xfrm flipH="1" flipV="1">
            <a:off x="7103540" y="2631762"/>
            <a:ext cx="708577" cy="304545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75" name="Label"/>
          <p:cNvSpPr/>
          <p:nvPr/>
        </p:nvSpPr>
        <p:spPr>
          <a:xfrm>
            <a:off x="6935999" y="3848737"/>
            <a:ext cx="1019817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Label</a:t>
            </a:r>
          </a:p>
        </p:txBody>
      </p:sp>
      <p:sp>
        <p:nvSpPr>
          <p:cNvPr id="276" name="Line"/>
          <p:cNvSpPr/>
          <p:nvPr/>
        </p:nvSpPr>
        <p:spPr>
          <a:xfrm flipH="1" flipV="1">
            <a:off x="7032260" y="3437870"/>
            <a:ext cx="315465" cy="403954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77" name="Button"/>
          <p:cNvSpPr/>
          <p:nvPr/>
        </p:nvSpPr>
        <p:spPr>
          <a:xfrm>
            <a:off x="5055498" y="4523476"/>
            <a:ext cx="1006950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Button</a:t>
            </a:r>
          </a:p>
        </p:txBody>
      </p:sp>
      <p:sp>
        <p:nvSpPr>
          <p:cNvPr id="278" name="Line"/>
          <p:cNvSpPr/>
          <p:nvPr/>
        </p:nvSpPr>
        <p:spPr>
          <a:xfrm flipH="1" flipV="1">
            <a:off x="5566204" y="4120367"/>
            <a:ext cx="67038" cy="413203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79" name="Button"/>
          <p:cNvSpPr/>
          <p:nvPr/>
        </p:nvSpPr>
        <p:spPr>
          <a:xfrm>
            <a:off x="5479781" y="4618726"/>
            <a:ext cx="1006950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Button</a:t>
            </a:r>
          </a:p>
        </p:txBody>
      </p:sp>
      <p:sp>
        <p:nvSpPr>
          <p:cNvPr id="280" name="Line"/>
          <p:cNvSpPr/>
          <p:nvPr/>
        </p:nvSpPr>
        <p:spPr>
          <a:xfrm flipH="1" flipV="1">
            <a:off x="5772127" y="4120365"/>
            <a:ext cx="268525" cy="496349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81" name="Button"/>
          <p:cNvSpPr/>
          <p:nvPr/>
        </p:nvSpPr>
        <p:spPr>
          <a:xfrm>
            <a:off x="5869886" y="4706929"/>
            <a:ext cx="1006950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Button</a:t>
            </a:r>
          </a:p>
        </p:txBody>
      </p:sp>
      <p:sp>
        <p:nvSpPr>
          <p:cNvPr id="282" name="Line"/>
          <p:cNvSpPr/>
          <p:nvPr/>
        </p:nvSpPr>
        <p:spPr>
          <a:xfrm flipH="1" flipV="1">
            <a:off x="5985132" y="4127413"/>
            <a:ext cx="355691" cy="573049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83" name="…"/>
          <p:cNvSpPr/>
          <p:nvPr/>
        </p:nvSpPr>
        <p:spPr>
          <a:xfrm>
            <a:off x="3393386" y="5063610"/>
            <a:ext cx="1006950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…</a:t>
            </a:r>
          </a:p>
        </p:txBody>
      </p:sp>
      <p:sp>
        <p:nvSpPr>
          <p:cNvPr id="284" name="…"/>
          <p:cNvSpPr/>
          <p:nvPr/>
        </p:nvSpPr>
        <p:spPr>
          <a:xfrm>
            <a:off x="3753663" y="5217058"/>
            <a:ext cx="1006950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…</a:t>
            </a:r>
          </a:p>
        </p:txBody>
      </p:sp>
      <p:sp>
        <p:nvSpPr>
          <p:cNvPr id="285" name="…"/>
          <p:cNvSpPr/>
          <p:nvPr/>
        </p:nvSpPr>
        <p:spPr>
          <a:xfrm>
            <a:off x="4123887" y="5359290"/>
            <a:ext cx="1006950" cy="486442"/>
          </a:xfrm>
          <a:prstGeom prst="roundRect">
            <a:avLst>
              <a:gd name="adj" fmla="val 24777"/>
            </a:avLst>
          </a:prstGeom>
          <a:solidFill>
            <a:srgbClr val="FFD78B"/>
          </a:solidFill>
          <a:ln w="50800">
            <a:solidFill>
              <a:srgbClr val="000000"/>
            </a:solidFill>
            <a:beve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 anchor="ctr"/>
          <a:lstStyle>
            <a:lvl1pPr defTabSz="1828800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800"/>
              <a:t>…</a:t>
            </a:r>
          </a:p>
        </p:txBody>
      </p:sp>
      <p:sp>
        <p:nvSpPr>
          <p:cNvPr id="286" name="Line"/>
          <p:cNvSpPr/>
          <p:nvPr/>
        </p:nvSpPr>
        <p:spPr>
          <a:xfrm flipV="1">
            <a:off x="3855920" y="4115915"/>
            <a:ext cx="337968" cy="933926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87" name="Line"/>
          <p:cNvSpPr/>
          <p:nvPr/>
        </p:nvSpPr>
        <p:spPr>
          <a:xfrm flipV="1">
            <a:off x="4289138" y="4115917"/>
            <a:ext cx="0" cy="1111063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  <p:sp>
        <p:nvSpPr>
          <p:cNvPr id="288" name="Line"/>
          <p:cNvSpPr/>
          <p:nvPr/>
        </p:nvSpPr>
        <p:spPr>
          <a:xfrm flipH="1" flipV="1">
            <a:off x="4384389" y="4115915"/>
            <a:ext cx="209842" cy="1270442"/>
          </a:xfrm>
          <a:prstGeom prst="line">
            <a:avLst/>
          </a:prstGeom>
          <a:ln w="50800">
            <a:solidFill>
              <a:srgbClr val="000000"/>
            </a:solidFill>
            <a:bevel/>
          </a:ln>
        </p:spPr>
        <p:txBody>
          <a:bodyPr tIns="34290" bIns="34290"/>
          <a:lstStyle/>
          <a:p>
            <a:pPr algn="l" defTabSz="342900"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 sz="900"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Full docu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 documentation</a:t>
            </a:r>
          </a:p>
        </p:txBody>
      </p:sp>
      <p:sp>
        <p:nvSpPr>
          <p:cNvPr id="292" name="https://docs.oracle.com/javafx/2/api/javafx/scene/doc-files/cssref.html"/>
          <p:cNvSpPr txBox="1">
            <a:spLocks noGrp="1"/>
          </p:cNvSpPr>
          <p:nvPr>
            <p:ph type="body" idx="1"/>
          </p:nvPr>
        </p:nvSpPr>
        <p:spPr>
          <a:xfrm>
            <a:off x="954158" y="2622297"/>
            <a:ext cx="10310190" cy="1870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3600" b="1" dirty="0">
                <a:solidFill>
                  <a:schemeClr val="tx1"/>
                </a:solidFill>
              </a:rPr>
              <a:t>https://</a:t>
            </a:r>
            <a:r>
              <a:rPr sz="3600" b="1" dirty="0" err="1">
                <a:solidFill>
                  <a:schemeClr val="tx1"/>
                </a:solidFill>
              </a:rPr>
              <a:t>docs.oracle.com</a:t>
            </a:r>
            <a:r>
              <a:rPr sz="3600" b="1" dirty="0">
                <a:solidFill>
                  <a:schemeClr val="tx1"/>
                </a:solidFill>
              </a:rPr>
              <a:t>/</a:t>
            </a:r>
            <a:r>
              <a:rPr sz="3600" b="1" dirty="0" err="1">
                <a:solidFill>
                  <a:schemeClr val="tx1"/>
                </a:solidFill>
              </a:rPr>
              <a:t>javafx</a:t>
            </a:r>
            <a:r>
              <a:rPr sz="3600" b="1" dirty="0">
                <a:solidFill>
                  <a:schemeClr val="tx1"/>
                </a:solidFill>
              </a:rPr>
              <a:t>/2/</a:t>
            </a:r>
            <a:r>
              <a:rPr sz="3600" b="1" dirty="0" err="1">
                <a:solidFill>
                  <a:schemeClr val="tx1"/>
                </a:solidFill>
              </a:rPr>
              <a:t>api</a:t>
            </a:r>
            <a:r>
              <a:rPr sz="3600" b="1" dirty="0">
                <a:solidFill>
                  <a:schemeClr val="tx1"/>
                </a:solidFill>
              </a:rPr>
              <a:t>/</a:t>
            </a:r>
            <a:r>
              <a:rPr sz="3600" b="1" dirty="0" err="1">
                <a:solidFill>
                  <a:schemeClr val="tx1"/>
                </a:solidFill>
              </a:rPr>
              <a:t>javafx</a:t>
            </a:r>
            <a:r>
              <a:rPr sz="3600" b="1" dirty="0">
                <a:solidFill>
                  <a:schemeClr val="tx1"/>
                </a:solidFill>
              </a:rPr>
              <a:t>/scene/doc-files/</a:t>
            </a:r>
            <a:r>
              <a:rPr sz="3600" b="1" dirty="0" err="1">
                <a:solidFill>
                  <a:schemeClr val="tx1"/>
                </a:solidFill>
              </a:rPr>
              <a:t>cssref.html</a:t>
            </a:r>
            <a:endParaRPr sz="3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300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spcBef>
                <a:spcPts val="488"/>
              </a:spcBef>
              <a:defRPr sz="5600"/>
            </a:pPr>
            <a:r>
              <a:rPr dirty="0"/>
              <a:t>Aim for cohesive application structures.</a:t>
            </a:r>
          </a:p>
          <a:p>
            <a:pPr marL="385763" lvl="1" indent="-214313">
              <a:spcBef>
                <a:spcPts val="413"/>
              </a:spcBef>
              <a:buFontTx/>
              <a:defRPr sz="4800"/>
            </a:pPr>
            <a:r>
              <a:rPr dirty="0"/>
              <a:t>Endeavour to keep GUI elements separate from application functionality.</a:t>
            </a:r>
            <a:endParaRPr sz="2100" dirty="0"/>
          </a:p>
          <a:p>
            <a:pPr>
              <a:spcBef>
                <a:spcPts val="488"/>
              </a:spcBef>
              <a:defRPr sz="5600"/>
            </a:pPr>
            <a:r>
              <a:rPr dirty="0"/>
              <a:t>Pre-defined components simplify creation of sophisticated GUIs.</a:t>
            </a:r>
          </a:p>
          <a:p>
            <a:pPr>
              <a:spcBef>
                <a:spcPts val="488"/>
              </a:spcBef>
              <a:defRPr sz="5600"/>
            </a:pPr>
            <a:r>
              <a:rPr dirty="0"/>
              <a:t>Layout managers handle component juxtaposition.</a:t>
            </a:r>
          </a:p>
          <a:p>
            <a:pPr marL="385763" lvl="1" indent="-214313">
              <a:spcBef>
                <a:spcPts val="413"/>
              </a:spcBef>
              <a:buFontTx/>
              <a:defRPr sz="4800"/>
            </a:pPr>
            <a:r>
              <a:rPr dirty="0"/>
              <a:t>Nest containers for further control.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Top level window" descr="Top level windo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98" y="1838576"/>
            <a:ext cx="4891807" cy="3772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tage (Window)"/>
          <p:cNvSpPr txBox="1"/>
          <p:nvPr/>
        </p:nvSpPr>
        <p:spPr>
          <a:xfrm>
            <a:off x="2218958" y="1377112"/>
            <a:ext cx="2862280" cy="49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/>
          <a:lstStyle>
            <a:lvl1pPr algn="l" defTabSz="914400">
              <a:defRPr sz="5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Stage (Window)</a:t>
            </a:r>
          </a:p>
        </p:txBody>
      </p:sp>
      <p:sp>
        <p:nvSpPr>
          <p:cNvPr id="103" name="Rectangle"/>
          <p:cNvSpPr/>
          <p:nvPr/>
        </p:nvSpPr>
        <p:spPr>
          <a:xfrm>
            <a:off x="4024538" y="2040918"/>
            <a:ext cx="4130799" cy="3010142"/>
          </a:xfrm>
          <a:prstGeom prst="rect">
            <a:avLst/>
          </a:prstGeom>
          <a:ln w="76200">
            <a:solidFill>
              <a:schemeClr val="accent5">
                <a:lumOff val="-29866"/>
              </a:schemeClr>
            </a:solidFill>
            <a:bevel/>
          </a:ln>
        </p:spPr>
        <p:txBody>
          <a:bodyPr lIns="17145" rIns="17145"/>
          <a:lstStyle/>
          <a:p>
            <a:pPr algn="l" defTabSz="3429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endParaRPr sz="900"/>
          </a:p>
        </p:txBody>
      </p:sp>
      <p:sp>
        <p:nvSpPr>
          <p:cNvPr id="106" name="Rectangle"/>
          <p:cNvSpPr/>
          <p:nvPr/>
        </p:nvSpPr>
        <p:spPr>
          <a:xfrm>
            <a:off x="4075691" y="2236995"/>
            <a:ext cx="4028493" cy="2762337"/>
          </a:xfrm>
          <a:prstGeom prst="rect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bevel/>
          </a:ln>
        </p:spPr>
        <p:txBody>
          <a:bodyPr lIns="17145" rIns="17145"/>
          <a:lstStyle/>
          <a:p>
            <a:pPr algn="l" defTabSz="3429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endParaRPr sz="900"/>
          </a:p>
        </p:txBody>
      </p:sp>
      <p:sp>
        <p:nvSpPr>
          <p:cNvPr id="108" name="Title"/>
          <p:cNvSpPr txBox="1"/>
          <p:nvPr/>
        </p:nvSpPr>
        <p:spPr>
          <a:xfrm>
            <a:off x="8541905" y="1377112"/>
            <a:ext cx="50270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7145" rIns="17145">
            <a:spAutoFit/>
          </a:bodyPr>
          <a:lstStyle>
            <a:lvl1pPr algn="l" defTabSz="914400">
              <a:defRPr sz="5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Title</a:t>
            </a:r>
          </a:p>
        </p:txBody>
      </p:sp>
      <p:sp>
        <p:nvSpPr>
          <p:cNvPr id="3" name="Scene (window content)">
            <a:extLst>
              <a:ext uri="{FF2B5EF4-FFF2-40B4-BE49-F238E27FC236}">
                <a16:creationId xmlns:a16="http://schemas.microsoft.com/office/drawing/2014/main" id="{67F83C41-2C97-1E90-461C-A14A6D1AE9EB}"/>
              </a:ext>
            </a:extLst>
          </p:cNvPr>
          <p:cNvSpPr txBox="1"/>
          <p:nvPr/>
        </p:nvSpPr>
        <p:spPr>
          <a:xfrm>
            <a:off x="4298660" y="5444306"/>
            <a:ext cx="3999602" cy="298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/>
          <a:lstStyle>
            <a:lvl1pPr algn="l" defTabSz="914400">
              <a:defRPr sz="5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Scene (window content)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819FBD-5D8A-60E0-04C0-2D3C465CF39E}"/>
              </a:ext>
            </a:extLst>
          </p:cNvPr>
          <p:cNvCxnSpPr/>
          <p:nvPr/>
        </p:nvCxnSpPr>
        <p:spPr>
          <a:xfrm flipV="1">
            <a:off x="6089937" y="4618495"/>
            <a:ext cx="0" cy="974917"/>
          </a:xfrm>
          <a:prstGeom prst="straightConnector1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6B060D-C671-8275-A043-CB746B5AB492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7888637" y="1584861"/>
            <a:ext cx="653268" cy="600406"/>
          </a:xfrm>
          <a:prstGeom prst="straightConnector1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42D752-613C-F370-0049-3C588F9CEC25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3650098" y="1867681"/>
            <a:ext cx="1076885" cy="152305"/>
          </a:xfrm>
          <a:prstGeom prst="straightConnector1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304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t>Many components recognise user interactions with them.</a:t>
            </a:r>
          </a:p>
          <a:p>
            <a:r>
              <a:t>Reactive components deliver events to listeners.</a:t>
            </a:r>
          </a:p>
          <a:p>
            <a:r>
              <a:t>Lambdas or method references are commonly used to implement listeners.</a:t>
            </a:r>
          </a:p>
          <a:p>
            <a:r>
              <a:t>Use CSS to style your interface.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"/>
          <p:cNvSpPr/>
          <p:nvPr/>
        </p:nvSpPr>
        <p:spPr>
          <a:xfrm>
            <a:off x="4024538" y="2040918"/>
            <a:ext cx="4130799" cy="3010142"/>
          </a:xfrm>
          <a:prstGeom prst="rect">
            <a:avLst/>
          </a:prstGeom>
          <a:ln w="76200">
            <a:solidFill>
              <a:schemeClr val="accent5">
                <a:lumOff val="-29866"/>
              </a:schemeClr>
            </a:solidFill>
            <a:bevel/>
          </a:ln>
        </p:spPr>
        <p:txBody>
          <a:bodyPr lIns="17145" rIns="17145"/>
          <a:lstStyle/>
          <a:p>
            <a:pPr algn="l" defTabSz="3429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endParaRPr sz="900"/>
          </a:p>
        </p:txBody>
      </p:sp>
      <p:sp>
        <p:nvSpPr>
          <p:cNvPr id="115" name="Label"/>
          <p:cNvSpPr/>
          <p:nvPr/>
        </p:nvSpPr>
        <p:spPr>
          <a:xfrm>
            <a:off x="4075691" y="2236995"/>
            <a:ext cx="4028493" cy="2762337"/>
          </a:xfrm>
          <a:prstGeom prst="rect">
            <a:avLst/>
          </a:prstGeom>
          <a:solidFill>
            <a:srgbClr val="F6E09E"/>
          </a:solidFill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beve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 anchor="ctr"/>
          <a:lstStyle>
            <a:lvl1pPr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000" dirty="0">
                <a:latin typeface="Tw Cen MT" panose="020B0602020104020603" pitchFamily="34" charset="77"/>
              </a:rPr>
              <a:t>Label</a:t>
            </a:r>
            <a:endParaRPr sz="900" dirty="0">
              <a:latin typeface="Tw Cen MT" panose="020B0602020104020603" pitchFamily="34" charset="77"/>
            </a:endParaRPr>
          </a:p>
        </p:txBody>
      </p:sp>
      <p:sp>
        <p:nvSpPr>
          <p:cNvPr id="119" name="StackPane (“root”)…"/>
          <p:cNvSpPr txBox="1"/>
          <p:nvPr/>
        </p:nvSpPr>
        <p:spPr>
          <a:xfrm>
            <a:off x="5556753" y="4272176"/>
            <a:ext cx="210891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7145" rIns="17145">
            <a:spAutoFit/>
          </a:bodyPr>
          <a:lstStyle/>
          <a:p>
            <a:pPr defTabSz="342900">
              <a:defRPr sz="56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100" dirty="0" err="1">
                <a:latin typeface="Tw Cen MT" panose="020B0602020104020603" pitchFamily="34" charset="77"/>
              </a:rPr>
              <a:t>StackPane</a:t>
            </a:r>
            <a:r>
              <a:rPr sz="2100" dirty="0">
                <a:latin typeface="Tw Cen MT" panose="020B0602020104020603" pitchFamily="34" charset="77"/>
              </a:rPr>
              <a:t> (“root”)</a:t>
            </a:r>
          </a:p>
          <a:p>
            <a:pPr defTabSz="342900">
              <a:defRPr sz="56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2100" dirty="0">
                <a:latin typeface="Tw Cen MT" panose="020B0602020104020603" pitchFamily="34" charset="77"/>
              </a:rPr>
              <a:t>(</a:t>
            </a:r>
            <a:r>
              <a:rPr sz="1763" dirty="0">
                <a:latin typeface="Tw Cen MT" panose="020B0602020104020603" pitchFamily="34" charset="77"/>
              </a:rPr>
              <a:t>a </a:t>
            </a:r>
            <a:r>
              <a:rPr sz="1763" i="1" dirty="0">
                <a:latin typeface="Tw Cen MT" panose="020B0602020104020603" pitchFamily="34" charset="77"/>
              </a:rPr>
              <a:t>layout node</a:t>
            </a:r>
            <a:r>
              <a:rPr sz="1763" dirty="0">
                <a:latin typeface="Tw Cen MT" panose="020B0602020104020603" pitchFamily="34" charset="77"/>
              </a:rPr>
              <a:t>”)</a:t>
            </a:r>
          </a:p>
        </p:txBody>
      </p:sp>
      <p:sp>
        <p:nvSpPr>
          <p:cNvPr id="120" name="Label"/>
          <p:cNvSpPr/>
          <p:nvPr/>
        </p:nvSpPr>
        <p:spPr>
          <a:xfrm>
            <a:off x="5266251" y="3307864"/>
            <a:ext cx="1647372" cy="4762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5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100"/>
              <a:t>Label</a:t>
            </a:r>
          </a:p>
        </p:txBody>
      </p:sp>
      <p:sp>
        <p:nvSpPr>
          <p:cNvPr id="3" name="Stage (Window)">
            <a:extLst>
              <a:ext uri="{FF2B5EF4-FFF2-40B4-BE49-F238E27FC236}">
                <a16:creationId xmlns:a16="http://schemas.microsoft.com/office/drawing/2014/main" id="{9D284E84-EC92-E786-8FB7-9D6AF0683351}"/>
              </a:ext>
            </a:extLst>
          </p:cNvPr>
          <p:cNvSpPr txBox="1"/>
          <p:nvPr/>
        </p:nvSpPr>
        <p:spPr>
          <a:xfrm>
            <a:off x="2218958" y="1377112"/>
            <a:ext cx="2862280" cy="49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/>
          <a:lstStyle>
            <a:lvl1pPr algn="l" defTabSz="914400">
              <a:defRPr sz="5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Stage (Window)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7B6BC81-AD41-25B2-E8F5-5630F6DED2A6}"/>
              </a:ext>
            </a:extLst>
          </p:cNvPr>
          <p:cNvSpPr txBox="1"/>
          <p:nvPr/>
        </p:nvSpPr>
        <p:spPr>
          <a:xfrm>
            <a:off x="8541905" y="1377112"/>
            <a:ext cx="50270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7145" rIns="17145">
            <a:spAutoFit/>
          </a:bodyPr>
          <a:lstStyle>
            <a:lvl1pPr algn="l" defTabSz="914400">
              <a:defRPr sz="5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Title</a:t>
            </a:r>
          </a:p>
        </p:txBody>
      </p:sp>
      <p:sp>
        <p:nvSpPr>
          <p:cNvPr id="5" name="Scene (window content)">
            <a:extLst>
              <a:ext uri="{FF2B5EF4-FFF2-40B4-BE49-F238E27FC236}">
                <a16:creationId xmlns:a16="http://schemas.microsoft.com/office/drawing/2014/main" id="{B52DFD5F-77FA-37B7-8211-CEF8F338B5B6}"/>
              </a:ext>
            </a:extLst>
          </p:cNvPr>
          <p:cNvSpPr txBox="1"/>
          <p:nvPr/>
        </p:nvSpPr>
        <p:spPr>
          <a:xfrm>
            <a:off x="4298660" y="5444306"/>
            <a:ext cx="3999602" cy="298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145" rIns="17145"/>
          <a:lstStyle>
            <a:lvl1pPr algn="l" defTabSz="914400">
              <a:defRPr sz="5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</a:rPr>
              <a:t>Scene (window content)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6DE542-DE30-53DA-A7EC-1D9278F35982}"/>
              </a:ext>
            </a:extLst>
          </p:cNvPr>
          <p:cNvCxnSpPr/>
          <p:nvPr/>
        </p:nvCxnSpPr>
        <p:spPr>
          <a:xfrm flipV="1">
            <a:off x="4986693" y="4563601"/>
            <a:ext cx="0" cy="974917"/>
          </a:xfrm>
          <a:prstGeom prst="straightConnector1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C03D52-9735-B864-7623-3333583F7A6A}"/>
              </a:ext>
            </a:extLst>
          </p:cNvPr>
          <p:cNvCxnSpPr>
            <a:cxnSpLocks/>
          </p:cNvCxnSpPr>
          <p:nvPr/>
        </p:nvCxnSpPr>
        <p:spPr>
          <a:xfrm flipH="1">
            <a:off x="7888637" y="1589215"/>
            <a:ext cx="653268" cy="600406"/>
          </a:xfrm>
          <a:prstGeom prst="straightConnector1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8384CA-8426-0673-466F-46DD8693FBE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650098" y="1867681"/>
            <a:ext cx="1076885" cy="152305"/>
          </a:xfrm>
          <a:prstGeom prst="straightConnector1">
            <a:avLst/>
          </a:prstGeom>
          <a:noFill/>
          <a:ln w="508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heme5">
  <a:themeElements>
    <a:clrScheme name="objects-first-6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bjects-first-6e">
      <a:majorFont>
        <a:latin typeface="Helvetica"/>
        <a:ea typeface="Helvetica"/>
        <a:cs typeface="Helvetica"/>
      </a:majorFont>
      <a:minorFont>
        <a:latin typeface="Times Roman"/>
        <a:ea typeface="Times Roman"/>
        <a:cs typeface="Times Roman"/>
      </a:minorFont>
    </a:fontScheme>
    <a:fmtScheme name="objects-first-6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5" id="{7463D3D9-3C38-F340-8013-6B5B2B69D8C7}" vid="{80E05BFF-A530-C346-91A6-F798A848294F}"/>
    </a:ext>
  </a:extLst>
</a:theme>
</file>

<file path=ppt/theme/theme2.xml><?xml version="1.0" encoding="utf-8"?>
<a:theme xmlns:a="http://schemas.openxmlformats.org/drawingml/2006/main" name="1_OFWJ-7e">
  <a:themeElements>
    <a:clrScheme name="objects-first-6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bjects-first-6e">
      <a:majorFont>
        <a:latin typeface="Helvetica"/>
        <a:ea typeface="Helvetica"/>
        <a:cs typeface="Helvetica"/>
      </a:majorFont>
      <a:minorFont>
        <a:latin typeface="Times Roman"/>
        <a:ea typeface="Times Roman"/>
        <a:cs typeface="Times Roman"/>
      </a:minorFont>
    </a:fontScheme>
    <a:fmtScheme name="objects-first-6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WJ-7e" id="{7DC09FEA-DA55-6A45-B872-CEBA92787FA5}" vid="{28F90C76-D640-CC45-9D44-CE7079CB9D4D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OFWJ-7e</Template>
  <TotalTime>1307</TotalTime>
  <Words>2467</Words>
  <Application>Microsoft Macintosh PowerPoint</Application>
  <PresentationFormat>Widescreen</PresentationFormat>
  <Paragraphs>541</Paragraphs>
  <Slides>80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Courier</vt:lpstr>
      <vt:lpstr>Courier New</vt:lpstr>
      <vt:lpstr>Helvetica Neue</vt:lpstr>
      <vt:lpstr>Times</vt:lpstr>
      <vt:lpstr>Times Roman</vt:lpstr>
      <vt:lpstr>Trebuchet MS</vt:lpstr>
      <vt:lpstr>Tw Cen MT</vt:lpstr>
      <vt:lpstr>Theme5</vt:lpstr>
      <vt:lpstr>1_OFWJ-7e</vt:lpstr>
      <vt:lpstr>Building Graphical User Interfaces</vt:lpstr>
      <vt:lpstr>Overview</vt:lpstr>
      <vt:lpstr>GUI Principles</vt:lpstr>
      <vt:lpstr>AWT, Swing and JavaFX</vt:lpstr>
      <vt:lpstr>Java FX</vt:lpstr>
      <vt:lpstr>Creating a JavaFX Application</vt:lpstr>
      <vt:lpstr>Starting a JavaFX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JavaFX Controls</vt:lpstr>
      <vt:lpstr>Controls</vt:lpstr>
      <vt:lpstr>Java FX Layout Panes</vt:lpstr>
      <vt:lpstr>Building an Application</vt:lpstr>
      <vt:lpstr>PowerPoint Presentation</vt:lpstr>
      <vt:lpstr>FlowPane</vt:lpstr>
      <vt:lpstr>Control sizes</vt:lpstr>
      <vt:lpstr>HBox</vt:lpstr>
      <vt:lpstr>VBox</vt:lpstr>
      <vt:lpstr>TilePane</vt:lpstr>
      <vt:lpstr>GridPane</vt:lpstr>
      <vt:lpstr>BorderPane</vt:lpstr>
      <vt:lpstr>BorderPane</vt:lpstr>
      <vt:lpstr>StackPane</vt:lpstr>
      <vt:lpstr>AnchorPane</vt:lpstr>
      <vt:lpstr>Control/Container combinations</vt:lpstr>
      <vt:lpstr>ScrollPane</vt:lpstr>
      <vt:lpstr>SplitPane</vt:lpstr>
      <vt:lpstr>PowerPoint Presentation</vt:lpstr>
      <vt:lpstr>Nesting layout panes</vt:lpstr>
      <vt:lpstr>Nested Containers</vt:lpstr>
      <vt:lpstr>Nested Containers</vt:lpstr>
      <vt:lpstr>Nested Containers</vt:lpstr>
      <vt:lpstr>Creating an Application</vt:lpstr>
      <vt:lpstr>Adding menus</vt:lpstr>
      <vt:lpstr>Adding menus</vt:lpstr>
      <vt:lpstr>PowerPoint Presentation</vt:lpstr>
      <vt:lpstr>Event handling</vt:lpstr>
      <vt:lpstr>Lambda for EventHandler</vt:lpstr>
      <vt:lpstr>Lambda with method call</vt:lpstr>
      <vt:lpstr>Lambda with method reference</vt:lpstr>
      <vt:lpstr>Building Graphical User Interfaces</vt:lpstr>
      <vt:lpstr>Overview</vt:lpstr>
      <vt:lpstr>The ImageViewer project</vt:lpstr>
      <vt:lpstr>Image processing</vt:lpstr>
      <vt:lpstr>Class responsibilities</vt:lpstr>
      <vt:lpstr>OFImage</vt:lpstr>
      <vt:lpstr>Adding an image label</vt:lpstr>
      <vt:lpstr>Loading an image</vt:lpstr>
      <vt:lpstr>Dialogs</vt:lpstr>
      <vt:lpstr>Alert standard dialogs</vt:lpstr>
      <vt:lpstr>PowerPoint Presentation</vt:lpstr>
      <vt:lpstr>An information dialog</vt:lpstr>
      <vt:lpstr>File open dialogue</vt:lpstr>
      <vt:lpstr>Image filters</vt:lpstr>
      <vt:lpstr>Adding further filters</vt:lpstr>
      <vt:lpstr>Adding further filters</vt:lpstr>
      <vt:lpstr>FX-ImageViewer2-0</vt:lpstr>
      <vt:lpstr>Buttons and nested layouts</vt:lpstr>
      <vt:lpstr>Adding spacing</vt:lpstr>
      <vt:lpstr>Styling with CSS</vt:lpstr>
      <vt:lpstr>Styling nodes with CSS</vt:lpstr>
      <vt:lpstr>Working with style sheets</vt:lpstr>
      <vt:lpstr>Working with style sheets</vt:lpstr>
      <vt:lpstr>Defining styles</vt:lpstr>
      <vt:lpstr>Selectors</vt:lpstr>
      <vt:lpstr>PowerPoint Presentation</vt:lpstr>
      <vt:lpstr>Defining new style classes</vt:lpstr>
      <vt:lpstr>ID selectors</vt:lpstr>
      <vt:lpstr>Compound selectors</vt:lpstr>
      <vt:lpstr>Pseudo classes</vt:lpstr>
      <vt:lpstr>Rules and properties</vt:lpstr>
      <vt:lpstr>Styling root</vt:lpstr>
      <vt:lpstr>PowerPoint Presentation</vt:lpstr>
      <vt:lpstr>Full documentation</vt:lpstr>
      <vt:lpstr>Review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Barnes</cp:lastModifiedBy>
  <cp:revision>17</cp:revision>
  <dcterms:modified xsi:type="dcterms:W3CDTF">2025-03-12T09:40:00Z</dcterms:modified>
</cp:coreProperties>
</file>